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71" r:id="rId3"/>
    <p:sldId id="273" r:id="rId4"/>
    <p:sldId id="270" r:id="rId5"/>
    <p:sldId id="301" r:id="rId6"/>
    <p:sldId id="291" r:id="rId7"/>
    <p:sldId id="303" r:id="rId8"/>
    <p:sldId id="286" r:id="rId9"/>
    <p:sldId id="276" r:id="rId10"/>
    <p:sldId id="305" r:id="rId11"/>
    <p:sldId id="302" r:id="rId12"/>
    <p:sldId id="307" r:id="rId13"/>
    <p:sldId id="281" r:id="rId14"/>
    <p:sldId id="313" r:id="rId15"/>
    <p:sldId id="309" r:id="rId16"/>
    <p:sldId id="293" r:id="rId17"/>
    <p:sldId id="280" r:id="rId18"/>
    <p:sldId id="283" r:id="rId19"/>
    <p:sldId id="314" r:id="rId20"/>
    <p:sldId id="310" r:id="rId21"/>
    <p:sldId id="282" r:id="rId22"/>
    <p:sldId id="315" r:id="rId23"/>
    <p:sldId id="311" r:id="rId24"/>
    <p:sldId id="322" r:id="rId25"/>
    <p:sldId id="321" r:id="rId26"/>
    <p:sldId id="312" r:id="rId27"/>
    <p:sldId id="320" r:id="rId28"/>
    <p:sldId id="299" r:id="rId29"/>
    <p:sldId id="327" r:id="rId30"/>
    <p:sldId id="328" r:id="rId31"/>
    <p:sldId id="319" r:id="rId32"/>
    <p:sldId id="324" r:id="rId33"/>
    <p:sldId id="292" r:id="rId34"/>
    <p:sldId id="323" r:id="rId35"/>
    <p:sldId id="325" r:id="rId36"/>
    <p:sldId id="326" r:id="rId37"/>
  </p:sldIdLst>
  <p:sldSz cx="18288000" cy="10287000"/>
  <p:notesSz cx="6858000" cy="9144000"/>
  <p:embeddedFontLst>
    <p:embeddedFont>
      <p:font typeface="Cooper Hewitt" panose="020B0604020202020204" charset="0"/>
      <p:regular r:id="rId39"/>
    </p:embeddedFont>
    <p:embeddedFont>
      <p:font typeface="Cooper Hewitt Bold" panose="020B0604020202020204" charset="0"/>
      <p:regular r:id="rId40"/>
    </p:embeddedFont>
    <p:embeddedFont>
      <p:font typeface="DM Sans" pitchFamily="2" charset="0"/>
      <p:regular r:id="rId41"/>
      <p:bold r:id="rId42"/>
      <p:italic r:id="rId43"/>
      <p:boldItalic r:id="rId44"/>
    </p:embeddedFont>
    <p:embeddedFont>
      <p:font typeface="DM Sans Bold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3705" autoAdjust="0"/>
  </p:normalViewPr>
  <p:slideViewPr>
    <p:cSldViewPr>
      <p:cViewPr varScale="1">
        <p:scale>
          <a:sx n="64" d="100"/>
          <a:sy n="64" d="100"/>
        </p:scale>
        <p:origin x="1134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OSINT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Future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Portuguese Prime Minister</a:t>
          </a:r>
          <a:endParaRPr lang="en-BS" dirty="0">
            <a:solidFill>
              <a:schemeClr val="tx1"/>
            </a:solidFill>
          </a:endParaRPr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>
        <a:solidFill>
          <a:schemeClr val="accent6">
            <a:lumMod val="40000"/>
            <a:lumOff val="60000"/>
          </a:schemeClr>
        </a:solidFill>
        <a:ln>
          <a:solidFill>
            <a:schemeClr val="accent6">
              <a:lumMod val="50000"/>
            </a:schemeClr>
          </a:solidFill>
        </a:ln>
      </dgm:spPr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6831147" y="-1044926"/>
          <a:ext cx="8133610" cy="8133610"/>
        </a:xfrm>
        <a:prstGeom prst="blockArc">
          <a:avLst>
            <a:gd name="adj1" fmla="val 18900000"/>
            <a:gd name="adj2" fmla="val 2700000"/>
            <a:gd name="adj3" fmla="val 2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838873" y="604375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OSINT</a:t>
          </a:r>
        </a:p>
      </dsp:txBody>
      <dsp:txXfrm>
        <a:off x="838873" y="604375"/>
        <a:ext cx="15843310" cy="1208751"/>
      </dsp:txXfrm>
    </dsp:sp>
    <dsp:sp modelId="{A839D322-B1CB-4685-8BE1-D7C4CBA1DED5}">
      <dsp:nvSpPr>
        <dsp:cNvPr id="0" name=""/>
        <dsp:cNvSpPr/>
      </dsp:nvSpPr>
      <dsp:spPr>
        <a:xfrm>
          <a:off x="83403" y="453281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1278254" y="2417503"/>
          <a:ext cx="15403929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>
              <a:solidFill>
                <a:schemeClr val="tx1"/>
              </a:solidFill>
            </a:rPr>
            <a:t>Portuguese Prime Minister</a:t>
          </a:r>
          <a:endParaRPr lang="en-BS" sz="6300" kern="1200" dirty="0">
            <a:solidFill>
              <a:schemeClr val="tx1"/>
            </a:solidFill>
          </a:endParaRPr>
        </a:p>
      </dsp:txBody>
      <dsp:txXfrm>
        <a:off x="1278254" y="2417503"/>
        <a:ext cx="15403929" cy="1208751"/>
      </dsp:txXfrm>
    </dsp:sp>
    <dsp:sp modelId="{B45A13D0-BCAB-4182-B0B2-95E4541F1250}">
      <dsp:nvSpPr>
        <dsp:cNvPr id="0" name=""/>
        <dsp:cNvSpPr/>
      </dsp:nvSpPr>
      <dsp:spPr>
        <a:xfrm>
          <a:off x="522785" y="2266409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838873" y="4230630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Future</a:t>
          </a:r>
        </a:p>
      </dsp:txBody>
      <dsp:txXfrm>
        <a:off x="838873" y="4230630"/>
        <a:ext cx="15843310" cy="1208751"/>
      </dsp:txXfrm>
    </dsp:sp>
    <dsp:sp modelId="{D70627D5-D0B0-46D5-9C1A-7DBD9AC4C211}">
      <dsp:nvSpPr>
        <dsp:cNvPr id="0" name=""/>
        <dsp:cNvSpPr/>
      </dsp:nvSpPr>
      <dsp:spPr>
        <a:xfrm>
          <a:off x="83403" y="4079536"/>
          <a:ext cx="1510939" cy="1510939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ED5F3-3099-454D-91E3-D5A63B55A82D}" type="datetimeFigureOut">
              <a:rPr lang="en-BS" smtClean="0"/>
              <a:t>27/04/2025</a:t>
            </a:fld>
            <a:endParaRPr lang="en-B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A9DE2-5089-4AEC-BD72-2C623C18130C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41900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55242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10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922154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24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59007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hyperlink" Target="https://www.parlamento.p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9.png"/><Relationship Id="rId4" Type="http://schemas.openxmlformats.org/officeDocument/2006/relationships/image" Target="../media/image2.svg"/><Relationship Id="rId9" Type="http://schemas.openxmlformats.org/officeDocument/2006/relationships/hyperlink" Target="https://www.parlamento.pt/DeputadoGP/Paginas/Biografia.aspx?BID=156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hyperlink" Target="https://diariodarepublica.p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informa.pt/servlet/app/portal/ENTP/prod/ETIQUETA_EMPRESA_MARCA/nif/510445020/marca/SP&amp;M%20ADVOGADOS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l.oa.pt/advogados/pesquisa-de-advogados/?l=&amp;cg=&amp;ce=44944P&amp;n=&amp;lo=&amp;m=&amp;cp=&amp;op=&amp;o=0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web.archive.org/web/20190616061745/https:/spm-advogados.com/socio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m-advogados.com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se.gov.pt/Base4/pt/pesquisa/?type=contratos&amp;adjudicatariaid=521362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ase.gov.pt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hyperlink" Target="https://smmp.pt/author/smmp-sindicato-dos-magistrados-do-ministerio-pu-20/page/44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ublicacoes.mj.pt/Pesquisa.aspx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berinform.pt/empresa/24946732/spinumviva-lda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pedroaovieira/overlay/about-this-profile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parlamento.pt/DeputadoGP/Paginas/RegistoInteresses.aspx?BID=2061" TargetMode="External"/><Relationship Id="rId18" Type="http://schemas.openxmlformats.org/officeDocument/2006/relationships/hyperlink" Target="https://www.base.gov.pt/Base4/pt/pesquisa/?type=contratos&amp;texto=&amp;tipo=0&amp;tipocontrato=0&amp;cpv=&amp;aqinfo=&amp;adjudicante=&amp;adjudicataria=&amp;sel_price=price_c1&amp;desdeprecocontrato=&amp;ateprecocontrato=&amp;desdeprecoefectivo=&amp;ateprecoefectivo=&amp;desdeprazoexecucao=&amp;ateprazoexecucao=&amp;sel_date=date_c1&amp;desdedatacontrato=&amp;atedatacontrato=&amp;desdedatapublicacao=&amp;atedatapublicacao=&amp;desdedatafecho=&amp;atedatafecho=&amp;pais=0&amp;distrito=0&amp;concelho=0" TargetMode="External"/><Relationship Id="rId26" Type="http://schemas.openxmlformats.org/officeDocument/2006/relationships/hyperlink" Target="https://diariodarepublica.pt/dr/pesquisa" TargetMode="External"/><Relationship Id="rId3" Type="http://schemas.openxmlformats.org/officeDocument/2006/relationships/image" Target="../media/image2.svg"/><Relationship Id="rId21" Type="http://schemas.openxmlformats.org/officeDocument/2006/relationships/hyperlink" Target="https://www.base.gov.pt/Base4/pt/estatisticas/indicadores-das-entidades-adjudicantes/" TargetMode="External"/><Relationship Id="rId34" Type="http://schemas.openxmlformats.org/officeDocument/2006/relationships/hyperlink" Target="https://static.portaldasfinancas.gov.pt/app/devedores_static/de-devedores.html" TargetMode="External"/><Relationship Id="rId7" Type="http://schemas.openxmlformats.org/officeDocument/2006/relationships/hyperlink" Target="https://www.portugal.gov.pt/pt/gc24/primeiro-ministro" TargetMode="External"/><Relationship Id="rId12" Type="http://schemas.openxmlformats.org/officeDocument/2006/relationships/hyperlink" Target="https://www.parlamento.pt/DeputadoGP/Paginas/XIIL_RegInteresses.aspx?BID=1561&amp;leg=XIII" TargetMode="External"/><Relationship Id="rId17" Type="http://schemas.openxmlformats.org/officeDocument/2006/relationships/hyperlink" Target="https://www.base.gov.pt/" TargetMode="External"/><Relationship Id="rId25" Type="http://schemas.openxmlformats.org/officeDocument/2006/relationships/image" Target="../media/image22.png"/><Relationship Id="rId33" Type="http://schemas.openxmlformats.org/officeDocument/2006/relationships/hyperlink" Target="https://www.seg-social.pt/lista-de-devedores-na-seguranca-social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hyperlink" Target="https://www.base.gov.pt/Base4/pt/pesquisa/?type=entidades&amp;texto=" TargetMode="External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pt/gc24/governo/composicao" TargetMode="External"/><Relationship Id="rId11" Type="http://schemas.openxmlformats.org/officeDocument/2006/relationships/hyperlink" Target="https://www.parlamento.pt/DeputadoGP/Paginas/Biografia.aspx?BID=2061" TargetMode="External"/><Relationship Id="rId24" Type="http://schemas.openxmlformats.org/officeDocument/2006/relationships/hyperlink" Target="https://publicacoes.mj.pt/Index.aspx" TargetMode="External"/><Relationship Id="rId32" Type="http://schemas.openxmlformats.org/officeDocument/2006/relationships/hyperlink" Target="https://www.citius.mj.pt/portal/consultas/ConsultasVenda.aspx" TargetMode="External"/><Relationship Id="rId5" Type="http://schemas.openxmlformats.org/officeDocument/2006/relationships/image" Target="../media/image4.svg"/><Relationship Id="rId15" Type="http://schemas.openxmlformats.org/officeDocument/2006/relationships/hyperlink" Target="https://www.parlamento.pt/" TargetMode="External"/><Relationship Id="rId23" Type="http://schemas.openxmlformats.org/officeDocument/2006/relationships/hyperlink" Target="https://publicacoes.mj.pt/Pesquisa.aspx" TargetMode="External"/><Relationship Id="rId28" Type="http://schemas.openxmlformats.org/officeDocument/2006/relationships/hyperlink" Target="https://diariodarepublica.pt/" TargetMode="External"/><Relationship Id="rId36" Type="http://schemas.openxmlformats.org/officeDocument/2006/relationships/hyperlink" Target="https://www.penhorado.pt/" TargetMode="External"/><Relationship Id="rId10" Type="http://schemas.openxmlformats.org/officeDocument/2006/relationships/hyperlink" Target="https://www.parlamento.pt/DeputadoGP/Paginas/Deputados_ef.aspx" TargetMode="External"/><Relationship Id="rId19" Type="http://schemas.openxmlformats.org/officeDocument/2006/relationships/hyperlink" Target="https://www.base.gov.pt/Base4/pt/pesquisa/?type=anuncios&amp;texto=&amp;numeroanuncio=&amp;emissora=&amp;desdedatapublicacao=&amp;atedatapublicacao=&amp;desdeprecobase=&amp;ateprecobase=&amp;tipoacto=0&amp;tipomodelo=0&amp;tipocontrato=0&amp;cpv=" TargetMode="External"/><Relationship Id="rId31" Type="http://schemas.openxmlformats.org/officeDocument/2006/relationships/hyperlink" Target="https://www.citius.mj.pt/portal/execucoes/listapublicaexecucoes.aspx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hyperlink" Target="https://www.parlamento.pt/Cidadania/Paginas/DadosAbertos.aspx" TargetMode="External"/><Relationship Id="rId22" Type="http://schemas.openxmlformats.org/officeDocument/2006/relationships/image" Target="../media/image24.png"/><Relationship Id="rId27" Type="http://schemas.openxmlformats.org/officeDocument/2006/relationships/hyperlink" Target="https://dre.tretas.org/" TargetMode="External"/><Relationship Id="rId30" Type="http://schemas.openxmlformats.org/officeDocument/2006/relationships/hyperlink" Target="https://igf.gov.pt/subvencoes-publicas" TargetMode="External"/><Relationship Id="rId35" Type="http://schemas.openxmlformats.org/officeDocument/2006/relationships/hyperlink" Target="https://www.pesquisabenspenhorados.com/" TargetMode="External"/><Relationship Id="rId8" Type="http://schemas.openxmlformats.org/officeDocument/2006/relationships/hyperlink" Target="https://www.portugal.gov.pt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4.sv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rtugal.gov.pt/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rtugal.gov.pt/pt/gc24/primeiro-ministro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2000" y="-42208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/>
          <p:cNvSpPr txBox="1"/>
          <p:nvPr/>
        </p:nvSpPr>
        <p:spPr>
          <a:xfrm>
            <a:off x="1028700" y="3013229"/>
            <a:ext cx="16089925" cy="1850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6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Private Business, Public Fallout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620822"/>
            <a:ext cx="16124962" cy="1574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4649"/>
              </a:lnSpc>
            </a:pPr>
            <a:r>
              <a:rPr lang="en-US" sz="48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How OSINT Took Down Portugal's Government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5075" y="6673696"/>
            <a:ext cx="11975125" cy="604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80"/>
              </a:lnSpc>
            </a:pPr>
            <a:r>
              <a:rPr lang="en-US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How to obtain the public information behind the recent scandal involving the Portuguese prime minister that led to the downfall of the government.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9CE4841-5277-2C53-18D8-60A7B0051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3686993" y="3335595"/>
            <a:ext cx="3839007" cy="4398705"/>
          </a:xfrm>
          <a:custGeom>
            <a:avLst/>
            <a:gdLst/>
            <a:ahLst/>
            <a:cxnLst/>
            <a:rect l="l" t="t" r="r" b="b"/>
            <a:pathLst>
              <a:path w="5610468" h="6246472">
                <a:moveTo>
                  <a:pt x="0" y="0"/>
                </a:moveTo>
                <a:lnTo>
                  <a:pt x="5610468" y="0"/>
                </a:lnTo>
                <a:lnTo>
                  <a:pt x="5610468" y="6246472"/>
                </a:lnTo>
                <a:lnTo>
                  <a:pt x="0" y="62464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E66E9-516A-5218-1859-9E0A70EE0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320F8F6-2DC9-8F29-D76B-E60E42D953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96893D2-57E9-40A3-0ED7-D39C4BF10B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9357793-9204-1B84-A854-EBFB6ABE278A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Portal da Assembleia da República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40C1CB-1F83-32D3-0952-97D176080AE7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33F366A5-CB49-861D-E9D8-C75B090DA908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09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1EB5ECE-A247-838F-8EA4-F6C86BFE2DEF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D43A0D7D-4A3B-7AD7-CBF8-0202435F3779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11861B7D-740C-E610-3FEB-49F802806232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A165F05D-572B-4A0E-56F7-28F2BECB2C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3789" y="3703176"/>
            <a:ext cx="4560411" cy="42597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4A595F2-EF48-8D6E-3ED7-7C1B38D8541B}"/>
              </a:ext>
            </a:extLst>
          </p:cNvPr>
          <p:cNvGrpSpPr/>
          <p:nvPr/>
        </p:nvGrpSpPr>
        <p:grpSpPr>
          <a:xfrm>
            <a:off x="8316686" y="2708225"/>
            <a:ext cx="8218714" cy="5940476"/>
            <a:chOff x="9226194" y="3554411"/>
            <a:chExt cx="6724187" cy="4503739"/>
          </a:xfrm>
        </p:grpSpPr>
        <p:pic>
          <p:nvPicPr>
            <p:cNvPr id="11" name="Picture 10">
              <a:hlinkClick r:id="rId9"/>
              <a:extLst>
                <a:ext uri="{FF2B5EF4-FFF2-40B4-BE49-F238E27FC236}">
                  <a16:creationId xmlns:a16="http://schemas.microsoft.com/office/drawing/2014/main" id="{6D3D2F4A-CB2D-0124-4950-B5574230D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6194" y="3554411"/>
              <a:ext cx="6724187" cy="450373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49A988-DF06-B6B9-8F2F-9407812DF791}"/>
                </a:ext>
              </a:extLst>
            </p:cNvPr>
            <p:cNvSpPr/>
            <p:nvPr/>
          </p:nvSpPr>
          <p:spPr>
            <a:xfrm>
              <a:off x="13773150" y="6286500"/>
              <a:ext cx="479253" cy="14477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S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7FD7E9-1D96-A6D5-25D9-BF2EFFCE9641}"/>
              </a:ext>
            </a:extLst>
          </p:cNvPr>
          <p:cNvSpPr txBox="1">
            <a:spLocks/>
          </p:cNvSpPr>
          <p:nvPr/>
        </p:nvSpPr>
        <p:spPr>
          <a:xfrm>
            <a:off x="1012654" y="27733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b="1" dirty="0"/>
              <a:t>Hint</a:t>
            </a:r>
            <a:r>
              <a:rPr lang="pt-BR" dirty="0"/>
              <a:t>: Registration of interests</a:t>
            </a:r>
          </a:p>
        </p:txBody>
      </p:sp>
    </p:spTree>
    <p:extLst>
      <p:ext uri="{BB962C8B-B14F-4D97-AF65-F5344CB8AC3E}">
        <p14:creationId xmlns:p14="http://schemas.microsoft.com/office/powerpoint/2010/main" val="209125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7AD12-45E2-BB9A-07B8-97EB523ED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2D5F272-2EE0-F10B-4A35-73B28324DD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AEB170D-F294-5BEC-005A-AEA58948FE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6A30711-40F3-ECA3-CEAF-873EBA63CBA9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BC2DDAB8-CA61-FF92-86E0-D580ED69CDBF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10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D02AFC5B-4C95-650D-09BF-7488390D8EBE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35768741-AB4D-CC2D-1C2D-B1AB83A4BDF5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1D7A081B-2910-4664-6C6F-9FF46044012B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6F6076-A360-A30D-93E1-ECDD28DB4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/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Luís Filipe Montenegro Cardoso de Morais Esteves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Carla Maria Rodrigues Neto Montenegro</a:t>
            </a:r>
          </a:p>
          <a:p>
            <a:pPr lvl="2"/>
            <a:r>
              <a:rPr lang="en-US" sz="1600" dirty="0"/>
              <a:t>Comunhão de Adquiridos</a:t>
            </a:r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C69415F-8A69-06D7-7E60-A24802E4E12B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 - Porto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(50%)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Oliveiras Gold de Portugal, Lda (25%) - Bragança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Luimonteago, Lda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2170292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5914A-9C84-F9B0-D01C-50F1E66A5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035FDEB-1858-A199-E22F-0398969B44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EA1C671-04A6-70B1-1F0D-7A59259E2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796652B-F5D9-5908-D2DE-C494798855B1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err="1"/>
              <a:t>Diário</a:t>
            </a:r>
            <a:r>
              <a:rPr lang="en-US" sz="4800" b="1" dirty="0"/>
              <a:t> da República </a:t>
            </a:r>
            <a:r>
              <a:rPr lang="en-US" sz="4800" b="1" dirty="0" err="1"/>
              <a:t>Eletrónico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6D6CB54-1FB7-1A97-8C96-66DEF4148265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34A2BA89-5FE8-8F50-70BF-6DD8D222F6F8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B54557D0-7B82-BEA8-6D14-C88045BA4F12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4C50B83-BDEB-6B57-9E76-A61CCF6AEB8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6C5465F-5CAE-0B2C-BA58-F703B4788BF3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CB390-4BD9-3DF4-68B3-118579FF6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029" y="3245918"/>
            <a:ext cx="8205662" cy="5236588"/>
          </a:xfrm>
          <a:prstGeom prst="rect">
            <a:avLst/>
          </a:prstGeom>
        </p:spPr>
      </p:pic>
      <p:pic>
        <p:nvPicPr>
          <p:cNvPr id="6" name="Picture 5">
            <a:hlinkClick r:id="rId7"/>
            <a:extLst>
              <a:ext uri="{FF2B5EF4-FFF2-40B4-BE49-F238E27FC236}">
                <a16:creationId xmlns:a16="http://schemas.microsoft.com/office/drawing/2014/main" id="{66CF097D-D112-2423-BEA0-CE2F01B6C0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0493" y="3703176"/>
            <a:ext cx="4543707" cy="42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FE9C3-B7BD-0038-AF35-767D4AE5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409980-48E6-49D2-8E90-CF07D47E5B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72A9CC8-9C7A-15BE-FB54-476D69897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D8D3502-8DC7-E560-5EDD-5D272F5C81D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Companies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95ED0B-2F35-6C2A-76EF-9597EEE2605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SP&amp;M, Sociedade de Advogados, RL - 510445020</a:t>
            </a:r>
          </a:p>
          <a:p>
            <a:r>
              <a:rPr lang="pt-BR" dirty="0"/>
              <a:t>Luimonteago, Lda - 510347070</a:t>
            </a:r>
          </a:p>
          <a:p>
            <a:r>
              <a:rPr lang="pt-BR" dirty="0"/>
              <a:t>Oliveiras Gold de Portugal, Lda - 510172466</a:t>
            </a:r>
          </a:p>
          <a:p>
            <a:r>
              <a:rPr lang="pt-BR" dirty="0"/>
              <a:t>Grupo Ferpinta, SA - 501756710</a:t>
            </a:r>
          </a:p>
          <a:p>
            <a:r>
              <a:rPr lang="pt-BR" dirty="0"/>
              <a:t>Radio Popular - Eletrodomésticos, SA - 500674205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0CA2D7F-D022-246C-FAA2-BF76E835E682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12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956E8B93-0DB7-5826-4A6A-BBD2BC7C9A9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9F64927-3F9D-CB78-7511-42511D44CD6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6ABEE81F-6584-5486-0736-6B5C5C666481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389084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5AF57-FA94-9889-8FC1-9FC2D10E1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C45ED3-5741-FA0F-D4AF-B5A85863FD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482516A-21DA-4450-EEE1-9067B0A3F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C7B22ED-6774-0F97-47DB-121FA24AE305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Ministério da Justiça – Publicação de Atos Societários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84D70C-61C0-7EDA-7492-119D1DC24C1D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C9DAA47-EE36-B851-00A9-F09DB81FC20D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13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0D4EFEA7-BCEC-3D54-CCDC-2C02E03ADBE8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7DC7234-D132-B0E4-C32C-9965223CCDC1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0D1ED33B-B0EE-AC00-EB1B-39DECD7296AA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E36E513D-02BD-7EB7-B0E9-F934643CA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9" y="3703176"/>
            <a:ext cx="4560411" cy="4259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C43835-5C5B-27E5-A3BB-31C9B1DF86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8755" y="2805649"/>
            <a:ext cx="9035245" cy="59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3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35569-C262-3C4A-640D-4F80FF106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59E844E-4FAF-4B6D-555C-DBCAC8FEE5E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94ABD41-E6C3-C1D4-1678-8050253D9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53E4B5-DECE-8282-3166-AE1BCAA103F7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SP&amp;M, Sociedade de Advogados, RL - 510445020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4F4555-E0F9-02B5-AC30-6A937EB30513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67A61F34-1A7A-0833-AB60-D6BEE79C5A4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14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6ED7BCC-892E-A425-2613-67C09CB3F0D4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07CB49EB-61F4-E905-8D02-96EEBB15B40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66FD1A3-F3C8-02D2-4FA1-088F988CE398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62561BE6-8BC9-C38A-2E5E-6CCF550CF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9" y="3703176"/>
            <a:ext cx="4560411" cy="42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AE0C-DE87-E748-5E61-5B0E65243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26BBD5B-B706-B1E3-7B79-561F56B7496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ED00A0E-CC1A-90AC-1795-A4E5FE48A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88E8CA-E6F7-1EFA-F16C-B3F139867E5C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9437EED9-1700-E690-80DF-1AE2A014F4C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15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A5E1622-0AE0-BFEF-233C-B269C259589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DD6E946A-03D2-3759-C745-097CCE92EC4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9962495E-2DE1-97A4-3819-3FF1D93FA7C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BE5FE7-3871-C519-D64E-ABE320B1B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>
            <a:normAutofit/>
          </a:bodyPr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/>
              <a:t>Luís Filipe Montenegro Cardoso de Morais Esteves</a:t>
            </a:r>
          </a:p>
          <a:p>
            <a:r>
              <a:rPr lang="pt-BR" sz="2400" b="1" dirty="0"/>
              <a:t>NIF: </a:t>
            </a:r>
            <a:r>
              <a:rPr lang="pt-BR" sz="2400" dirty="0"/>
              <a:t>205910254</a:t>
            </a:r>
            <a:endParaRPr lang="en-US" sz="2400" dirty="0"/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/>
              <a:t>Carla Maria Rodrigues Neto Montenegro</a:t>
            </a:r>
          </a:p>
          <a:p>
            <a:pPr lvl="2"/>
            <a:r>
              <a:rPr lang="en-US" sz="1600" dirty="0"/>
              <a:t>Comunhão de Adquiridos</a:t>
            </a:r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Address</a:t>
            </a:r>
            <a:r>
              <a:rPr lang="en-US" sz="2400" dirty="0"/>
              <a:t>: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Urbanização do Formal, nº 15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4500 - 669 Silvalde - Espinho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EFA1303-39BF-9645-61FC-4CC345A26A04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 - Porto (50%)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pPr lvl="1"/>
            <a:r>
              <a:rPr lang="pt-BR" sz="2000" dirty="0"/>
              <a:t>Oliveiras Gold de Portugal, Lda (25%) - Bragança</a:t>
            </a:r>
          </a:p>
          <a:p>
            <a:pPr lvl="1"/>
            <a:r>
              <a:rPr lang="en-US" sz="2000" dirty="0"/>
              <a:t>Luimonteago, Lda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197450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143B4-0982-6855-28CD-6C7E58E0F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F6D58A2-5ADD-68C2-BDA4-1F9A0DD302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2ACC464-37E1-9750-1EB9-3E4DBFE13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C4F2513-5BB3-B507-B26F-DCF53256939A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SP&amp;M, Sociedade de Advogados, RL - 510445020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DBB450-D48F-B811-9F07-89407F5C8DCB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Site einforma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</a:p>
          <a:p>
            <a:r>
              <a:rPr lang="pt-BR" dirty="0"/>
              <a:t>NIPC: 510445020</a:t>
            </a:r>
          </a:p>
          <a:p>
            <a:r>
              <a:rPr lang="pt-BR" dirty="0"/>
              <a:t>Denominação:	 SOUSA PINHEIRO &amp; MARQUES - SOCIEDADE DE ADVOGADOS, SP, RL</a:t>
            </a:r>
          </a:p>
          <a:p>
            <a:r>
              <a:rPr lang="pt-BR" dirty="0"/>
              <a:t>Designações anteriores: SOUSA PINHEIRO &amp; MONTENEGRO - SOCIEDADE DE ADVOGADOS, SP, RL</a:t>
            </a:r>
          </a:p>
          <a:p>
            <a:r>
              <a:rPr lang="pt-BR" dirty="0"/>
              <a:t>Website: https://spm-advogados.com/</a:t>
            </a:r>
          </a:p>
          <a:p>
            <a:r>
              <a:rPr lang="pt-BR" dirty="0"/>
              <a:t>DUNS: </a:t>
            </a:r>
          </a:p>
          <a:p>
            <a:r>
              <a:rPr lang="pt-BR" dirty="0"/>
              <a:t>Morada: PRAÇA BOM SUCESSO, 74/90 3º ESCRITÓRIO 7 – 4150-146 PORTO</a:t>
            </a:r>
          </a:p>
          <a:p>
            <a:r>
              <a:rPr lang="pt-BR" dirty="0"/>
              <a:t>Telefone:</a:t>
            </a:r>
          </a:p>
          <a:p>
            <a:r>
              <a:rPr lang="pt-BR" dirty="0"/>
              <a:t>Email:</a:t>
            </a:r>
          </a:p>
          <a:p>
            <a:r>
              <a:rPr lang="pt-BR" dirty="0"/>
              <a:t>CAE: 69101 - Atividades jurídicas, exceto dos cartórios notariais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7E35BDC-4AF7-A818-5559-036FA979ED0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16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EABB86A2-0810-E7BA-E136-83568814853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AE65822B-CB2B-4C99-B413-F09393DDC86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C8D3FC8A-E41D-1B40-A98A-71C437F9B67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40601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FEE89-339E-94EF-6394-695A4F102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5FCC5B4-F058-DCD3-CE1C-2DCD4FEB83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1DA6108-868C-6E68-4A27-8BC974C56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B89107-4373-047F-818B-9F0F6137FA3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SP&amp;M, Sociedade de Advogados, RL - 510445020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773EFE-B112-8C52-0BCD-2237BE8B5CD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SP&amp;M (</a:t>
            </a:r>
            <a:r>
              <a:rPr lang="pt-BR" dirty="0">
                <a:hlinkClick r:id="rId6"/>
              </a:rPr>
              <a:t>link</a:t>
            </a:r>
            <a:r>
              <a:rPr lang="pt-BR" dirty="0"/>
              <a:t>)</a:t>
            </a:r>
            <a:endParaRPr lang="pt-BR" sz="2800" dirty="0"/>
          </a:p>
          <a:p>
            <a:r>
              <a:rPr lang="pt-BR" dirty="0"/>
              <a:t>Sócios: Paulo Sousa Pinheiro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WaybackMachine: (</a:t>
            </a:r>
            <a:r>
              <a:rPr lang="pt-BR" dirty="0">
                <a:hlinkClick r:id="rId7"/>
              </a:rPr>
              <a:t>link</a:t>
            </a:r>
            <a:r>
              <a:rPr lang="pt-BR" dirty="0"/>
              <a:t>)</a:t>
            </a:r>
            <a:endParaRPr lang="pt-BR" sz="2800" dirty="0"/>
          </a:p>
          <a:p>
            <a:r>
              <a:rPr lang="pt-BR" dirty="0"/>
              <a:t>Email: lmontenegro@spm-advogados.com</a:t>
            </a:r>
          </a:p>
          <a:p>
            <a:r>
              <a:rPr lang="pt-BR" dirty="0"/>
              <a:t>Advogado (cédula profissional n.º 44944P) – Inactivo (</a:t>
            </a:r>
            <a:r>
              <a:rPr lang="pt-BR" dirty="0">
                <a:hlinkClick r:id="rId8"/>
              </a:rPr>
              <a:t>portal ordem dos advogados</a:t>
            </a:r>
            <a:r>
              <a:rPr lang="pt-BR" dirty="0"/>
              <a:t>)</a:t>
            </a:r>
          </a:p>
          <a:p>
            <a:r>
              <a:rPr lang="pt-BR" dirty="0"/>
              <a:t>Deputado na Assembleia Metropolitana do Porto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Hint</a:t>
            </a:r>
            <a:r>
              <a:rPr lang="pt-BR" dirty="0"/>
              <a:t>: Wayback everything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FD26748-63FD-40CE-8679-741FDAF0258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17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15B58E43-0548-EA59-0BF4-9DD194C5D4B8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77B9341-EFB9-A6B9-708A-80B1F504C123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4750DAE-1F14-BEBB-0260-1056FFDC6257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3069449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58C3E-5CAD-C342-512C-028D6C926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5B0D1BD-CA07-CFFC-0837-D21C694A47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DAE41FF2-7712-C3D8-89A1-EBA52F381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5C3B45-6622-1B29-DF07-5607A29F090A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F805585A-01E2-2954-DEBD-4E8CA8BB03F8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18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AF3C6E9D-C108-3A17-C2D2-A74BA9F30B9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0DC991C9-E882-8E91-0BE7-9F90DB5D2181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DAC4FD8-80D4-87C3-9555-FB829E087E49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62F438-B110-2F86-A246-408675710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/>
              <a:t>Luís Filipe Montenegro Cardoso de Morais Esteves</a:t>
            </a:r>
          </a:p>
          <a:p>
            <a:r>
              <a:rPr lang="pt-BR" sz="2400" b="1" dirty="0"/>
              <a:t>NIF: </a:t>
            </a:r>
            <a:r>
              <a:rPr lang="pt-BR" sz="2400" dirty="0"/>
              <a:t>205910254</a:t>
            </a:r>
            <a:endParaRPr lang="en-US" sz="2400" dirty="0"/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/>
              <a:t>Carla Maria Rodrigues Neto Montenegro</a:t>
            </a:r>
          </a:p>
          <a:p>
            <a:pPr lvl="2"/>
            <a:r>
              <a:rPr lang="en-US" sz="1600" dirty="0"/>
              <a:t>Comunhão de Adquiridos</a:t>
            </a:r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Address</a:t>
            </a:r>
            <a:r>
              <a:rPr lang="en-US" sz="2400" dirty="0"/>
              <a:t>:</a:t>
            </a:r>
          </a:p>
          <a:p>
            <a:pPr lvl="1"/>
            <a:r>
              <a:rPr lang="pt-BR" sz="2000" dirty="0"/>
              <a:t>Urbanização do Formal, nº 15</a:t>
            </a:r>
          </a:p>
          <a:p>
            <a:pPr lvl="1"/>
            <a:r>
              <a:rPr lang="pt-BR" sz="2000" dirty="0"/>
              <a:t>4500 - 669 Silvalde - Espinho</a:t>
            </a:r>
            <a:endParaRPr lang="en-US" sz="2000" dirty="0"/>
          </a:p>
          <a:p>
            <a:r>
              <a:rPr lang="en-US" sz="2400" b="1" dirty="0"/>
              <a:t>Email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lmontenegro@spm-advogados.com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EA4DF00-94D7-A4F3-7B2D-173048CD604C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Lawyer - 44944P</a:t>
            </a:r>
          </a:p>
          <a:p>
            <a:pPr lvl="1"/>
            <a:r>
              <a:rPr lang="en-US" sz="2000" dirty="0"/>
              <a:t>Lawyer – Founder and Partner of SP&amp;M law firm - Porto (50%)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pPr lvl="1"/>
            <a:r>
              <a:rPr lang="pt-BR" sz="2000" dirty="0"/>
              <a:t>Oliveiras Gold de Portugal, Lda (25%) - Bragança</a:t>
            </a:r>
          </a:p>
          <a:p>
            <a:pPr lvl="1"/>
            <a:r>
              <a:rPr lang="en-US" sz="2000" dirty="0"/>
              <a:t>Luimonteago, Lda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56305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7F89A-899E-6ACF-45F1-287D010B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96391-D232-014E-129B-821C458448C4}"/>
              </a:ext>
            </a:extLst>
          </p:cNvPr>
          <p:cNvGrpSpPr/>
          <p:nvPr/>
        </p:nvGrpSpPr>
        <p:grpSpPr>
          <a:xfrm>
            <a:off x="1115925" y="3065845"/>
            <a:ext cx="11838075" cy="6448776"/>
            <a:chOff x="1115925" y="3065845"/>
            <a:chExt cx="11838075" cy="644877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AB6144E-5EAE-314F-6333-2EBD1037BFEF}"/>
                </a:ext>
              </a:extLst>
            </p:cNvPr>
            <p:cNvSpPr/>
            <p:nvPr/>
          </p:nvSpPr>
          <p:spPr>
            <a:xfrm>
              <a:off x="1115927" y="3065845"/>
              <a:ext cx="11838073" cy="17688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lnSpc>
                  <a:spcPct val="150000"/>
                </a:lnSpc>
              </a:pPr>
              <a:r>
                <a:rPr lang="en-US" sz="2500" dirty="0">
                  <a:solidFill>
                    <a:schemeClr val="tx1"/>
                  </a:solidFill>
                </a:rPr>
                <a:t>Presentation is solely for educational and awareness purposes. </a:t>
              </a:r>
            </a:p>
            <a:p>
              <a:pPr lvl="4">
                <a:lnSpc>
                  <a:spcPct val="150000"/>
                </a:lnSpc>
              </a:pPr>
              <a:r>
                <a:rPr lang="en-US" sz="2500" b="1" dirty="0">
                  <a:solidFill>
                    <a:schemeClr val="tx1"/>
                  </a:solidFill>
                </a:rPr>
                <a:t>Not a political statement</a:t>
              </a:r>
              <a:r>
                <a:rPr lang="en-US" sz="25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E7E82E5-2F43-CF43-0291-E9625D50EE9F}"/>
                </a:ext>
              </a:extLst>
            </p:cNvPr>
            <p:cNvSpPr/>
            <p:nvPr/>
          </p:nvSpPr>
          <p:spPr>
            <a:xfrm>
              <a:off x="1115926" y="5405790"/>
              <a:ext cx="11838073" cy="17688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lnSpc>
                  <a:spcPct val="150000"/>
                </a:lnSpc>
              </a:pPr>
              <a:r>
                <a:rPr lang="en-US" sz="2500" dirty="0">
                  <a:solidFill>
                    <a:schemeClr val="tx1"/>
                  </a:solidFill>
                </a:rPr>
                <a:t>Users must check the legality of OSINT tools and methods in their country.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0EF289C-A875-CEB8-5661-622A6362A05F}"/>
                </a:ext>
              </a:extLst>
            </p:cNvPr>
            <p:cNvSpPr/>
            <p:nvPr/>
          </p:nvSpPr>
          <p:spPr>
            <a:xfrm>
              <a:off x="1115925" y="7745735"/>
              <a:ext cx="11838073" cy="176888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4">
                <a:lnSpc>
                  <a:spcPct val="150000"/>
                </a:lnSpc>
              </a:pPr>
              <a:r>
                <a:rPr lang="en-US" sz="2500" dirty="0">
                  <a:solidFill>
                    <a:schemeClr val="tx1"/>
                  </a:solidFill>
                </a:rPr>
                <a:t>This presentation is </a:t>
              </a:r>
              <a:r>
                <a:rPr lang="en-US" sz="2500" u="sng" dirty="0">
                  <a:solidFill>
                    <a:schemeClr val="tx1"/>
                  </a:solidFill>
                </a:rPr>
                <a:t>not related</a:t>
              </a:r>
              <a:r>
                <a:rPr lang="en-US" sz="2500" dirty="0">
                  <a:solidFill>
                    <a:schemeClr val="tx1"/>
                  </a:solidFill>
                </a:rPr>
                <a:t> to my work or employer.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AD4B42AD-5F61-80AC-DBA4-ED1AA0090D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F3F9014-3431-0011-D936-2DB24297F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0A14BF-54DA-19E5-CD84-13DFE7210DDB}"/>
              </a:ext>
            </a:extLst>
          </p:cNvPr>
          <p:cNvSpPr txBox="1">
            <a:spLocks/>
          </p:cNvSpPr>
          <p:nvPr/>
        </p:nvSpPr>
        <p:spPr>
          <a:xfrm>
            <a:off x="784054" y="1638300"/>
            <a:ext cx="169324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Disclaimer &amp; Legal Considerations</a:t>
            </a:r>
            <a:endParaRPr lang="en-BS" sz="4800" b="1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789143-3A63-52F3-6A92-AE7466ACF8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11" y="5848424"/>
            <a:ext cx="799978" cy="799978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67DCEA07-BBD1-CB8F-E17F-06DE66BDF0DB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9BDE597-5F53-29D9-9D37-9776DB3E7EA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C9B4F357-F619-2BBC-8DE7-A746E44DB6F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12" name="Picture 11" descr="Cartoon of a person wearing a hat and a suit pointing&#10;&#10;AI-generated content may be incorrect.">
            <a:extLst>
              <a:ext uri="{FF2B5EF4-FFF2-40B4-BE49-F238E27FC236}">
                <a16:creationId xmlns:a16="http://schemas.microsoft.com/office/drawing/2014/main" id="{14E41412-C08C-2776-544B-2D31CA88C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4600" y="3597080"/>
            <a:ext cx="4343400" cy="434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4A96BF-FC02-6433-A705-D8A3E9D65C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5011" y="3550299"/>
            <a:ext cx="799978" cy="7999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C554BD-70BC-BC19-68B6-C2E6AC722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5011" y="8188853"/>
            <a:ext cx="882650" cy="882650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339EFAE3-F04C-374D-84AA-CAAD6B10C6BA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</p:spTree>
    <p:extLst>
      <p:ext uri="{BB962C8B-B14F-4D97-AF65-F5344CB8AC3E}">
        <p14:creationId xmlns:p14="http://schemas.microsoft.com/office/powerpoint/2010/main" val="290678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9E45B-3537-17FB-4AC3-4CF1A0C4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F2A052-6AA0-A521-9351-CE2092009C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09E7BC08-7EA7-70AE-EB3B-87AA6354F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2E39698-1B00-1C2B-6A02-3A5553F8A206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Portal BASE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1484FE-3B1A-779A-F90C-80A0CF4EC85E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4D7D60AB-3865-2830-415D-57FC111CECD6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19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C6543EDE-FB30-2C29-F75A-599849C8772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E09FB6F7-7797-A429-FAF5-34D30D0C1631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0711B92D-C33F-CD10-2898-C48CB9FF0FD4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85CEF5C7-1136-A00C-4D95-1FA9873835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8" y="3703176"/>
            <a:ext cx="4560412" cy="4259724"/>
          </a:xfrm>
          <a:prstGeom prst="rect">
            <a:avLst/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681736A6-C3DD-AC0C-3D7C-9671F2D713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0200" y="2614334"/>
            <a:ext cx="6335119" cy="672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0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E5C2-2790-850E-72C6-C49275666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C44E84F-C58D-496A-B272-ECD1ABBCF8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3119891-F468-EB13-637B-0B38C9205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1CE1E4-44E1-E447-B5D7-8E03845600B8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Contratos Públicos</a:t>
            </a:r>
          </a:p>
          <a:p>
            <a:r>
              <a:rPr lang="pt-BR" dirty="0"/>
              <a:t>Banco Português do Fomento</a:t>
            </a:r>
          </a:p>
          <a:p>
            <a:pPr lvl="1"/>
            <a:r>
              <a:rPr lang="pt-BR" dirty="0"/>
              <a:t>2022 – 1 contrato – 100.000€</a:t>
            </a:r>
          </a:p>
          <a:p>
            <a:r>
              <a:rPr lang="pt-BR" dirty="0"/>
              <a:t>Município de Espinho</a:t>
            </a:r>
          </a:p>
          <a:p>
            <a:pPr lvl="1"/>
            <a:r>
              <a:rPr lang="pt-BR" dirty="0"/>
              <a:t>2014/2019 – 7 contratos – 337.311 €</a:t>
            </a:r>
          </a:p>
          <a:p>
            <a:r>
              <a:rPr lang="pt-BR" dirty="0"/>
              <a:t>Município de Vagos</a:t>
            </a:r>
          </a:p>
          <a:p>
            <a:pPr lvl="1"/>
            <a:r>
              <a:rPr lang="pt-BR" dirty="0"/>
              <a:t>2015/2021 – 5 contratos – 209.409 €</a:t>
            </a:r>
          </a:p>
          <a:p>
            <a:r>
              <a:rPr lang="pt-BR" dirty="0"/>
              <a:t>Zendensino</a:t>
            </a:r>
          </a:p>
          <a:p>
            <a:pPr lvl="1"/>
            <a:r>
              <a:rPr lang="pt-BR" dirty="0"/>
              <a:t>2018/2020 – 2 contratos – 31.900 €</a:t>
            </a:r>
          </a:p>
          <a:p>
            <a:pPr lvl="1"/>
            <a:endParaRPr lang="pt-BR" dirty="0"/>
          </a:p>
          <a:p>
            <a:r>
              <a:rPr lang="pt-BR" dirty="0"/>
              <a:t>Total </a:t>
            </a:r>
            <a:r>
              <a:rPr lang="pt-BR" b="1" dirty="0"/>
              <a:t>807.320€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FBE1B557-3D7E-80FF-4913-616A10D0A5C6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20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ABC44BAD-CBCA-0E4B-34A1-19F5F704F77C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7554BC0-9E5A-1B1E-2375-729D204BDEE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12B5FEB-F937-CF2C-D2EA-96A26707EC8C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2284D7-B930-6621-A630-72B1DA517434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SP&amp;M, Sociedade de Advogados, RL - 510445020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C069437-C8BE-1383-BEEB-1623E98A0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3097" y="2720140"/>
            <a:ext cx="9636703" cy="60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8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D2FE6-C008-5317-F416-2B153E6C7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76E2F1-A82A-8F26-1EE3-F01B1683BB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9E6076E-49EA-E45E-C1ED-657274F1E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60E2769-7C01-5BBE-1A96-EEB7EC1CB6D6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Luimonteago, Lda - 510347070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EE52F8-95C5-0C95-ECA9-8C2E94CAB9A0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EFF055A3-27F0-9412-9026-B14612BCB711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21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AD21419E-84A3-06C0-2430-5B3F409DB4B4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695169F9-CA79-DE30-8AA9-D9CE7E775EB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4D86C57-2F84-D1BB-6D2E-C069288AADE6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B875C02F-B7EF-0F5C-0D4A-1765E4A50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9" y="3703176"/>
            <a:ext cx="4560411" cy="4259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66F02-6523-B751-87BA-B84227206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2187" y="1196450"/>
            <a:ext cx="6525536" cy="90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9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4FCA4-8193-A7DB-137A-8413546C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69CA8C3-5DA0-8B84-D846-27D5AB0A7C5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FE7D201-FB6B-4A70-528E-3BF9C16F1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2E18FD-C76B-E829-31F0-DB33CCF1890E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8CCA56E5-CF96-43A5-ABA7-1F8012BDA685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22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C5DD28A-9899-3D22-8708-DE5253C1DF2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911C6773-FAE3-9566-903F-C81539CCB2CF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F4CDC44F-A069-D0B8-63F1-5FDF02E7404E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26187C7-19BC-F7E3-5226-2FE61F1CB9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9" y="3703176"/>
            <a:ext cx="4560411" cy="4259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BA08B-C9B4-69E4-2D19-57102A8B8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3127" y="1122687"/>
            <a:ext cx="6535062" cy="905001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FB035DC-E6CE-1842-4B0E-AE0AA306A2F4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Oliveiras Gold de Portugal, Lda - 510172466</a:t>
            </a:r>
          </a:p>
        </p:txBody>
      </p:sp>
    </p:spTree>
    <p:extLst>
      <p:ext uri="{BB962C8B-B14F-4D97-AF65-F5344CB8AC3E}">
        <p14:creationId xmlns:p14="http://schemas.microsoft.com/office/powerpoint/2010/main" val="39332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0B3E4-E1AF-1BBA-64D4-E4C789A8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91222C-06F1-21E0-F143-A0CC50925AF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05C64D8-6675-5102-5D3C-097760D53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AD1562-3E05-9638-50E7-D01192D6CB3C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9F7B093-8553-A23A-91BA-A50182A033F3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23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6FAEBB1-C155-E215-87A0-539E3B3489B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92B3B30F-AE7A-A8B7-66A0-E5B36F8694E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577D5B4-6B7A-52E4-EE34-D9BAF4571B46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0D91F8-630A-F723-8D31-BA5E2A0948B1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Semanário Expresso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5A45EF-A782-B410-E437-4F7A366EA400}"/>
              </a:ext>
            </a:extLst>
          </p:cNvPr>
          <p:cNvGrpSpPr/>
          <p:nvPr/>
        </p:nvGrpSpPr>
        <p:grpSpPr>
          <a:xfrm>
            <a:off x="4536182" y="2599758"/>
            <a:ext cx="9103618" cy="7191942"/>
            <a:chOff x="7315200" y="2599758"/>
            <a:chExt cx="9103618" cy="7191942"/>
          </a:xfrm>
        </p:grpSpPr>
        <p:pic>
          <p:nvPicPr>
            <p:cNvPr id="6" name="Picture 5">
              <a:hlinkClick r:id="rId7"/>
              <a:extLst>
                <a:ext uri="{FF2B5EF4-FFF2-40B4-BE49-F238E27FC236}">
                  <a16:creationId xmlns:a16="http://schemas.microsoft.com/office/drawing/2014/main" id="{A20FF384-31CB-8DCE-37D9-4BA9AAF1B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5200" y="2599758"/>
              <a:ext cx="9103618" cy="719194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D2B73DB-5DD4-72E3-3E9B-EB1CC168C367}"/>
                </a:ext>
              </a:extLst>
            </p:cNvPr>
            <p:cNvSpPr/>
            <p:nvPr/>
          </p:nvSpPr>
          <p:spPr>
            <a:xfrm>
              <a:off x="7391400" y="5372100"/>
              <a:ext cx="8785963" cy="10668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S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FF1A23-0F6C-CFDC-7789-22809E525EC0}"/>
                </a:ext>
              </a:extLst>
            </p:cNvPr>
            <p:cNvSpPr/>
            <p:nvPr/>
          </p:nvSpPr>
          <p:spPr>
            <a:xfrm>
              <a:off x="11696700" y="6745206"/>
              <a:ext cx="1219201" cy="30329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164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35988-BB93-FBF6-5996-4536A1CE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EB6EDDA-A472-22EF-E5F4-451E3756B3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617B9024-2F1A-CA73-6523-1F614E3A5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AA35421-3FFE-A02F-D959-85426A79908D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Companies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1B0360-D53F-50A7-4B4D-4DD0EFA801A8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SP&amp;M, Sociedade de Advogados, RL - 510445020</a:t>
            </a:r>
          </a:p>
          <a:p>
            <a:r>
              <a:rPr lang="pt-BR" dirty="0"/>
              <a:t>Luimonteago, Lda - 510347070</a:t>
            </a:r>
          </a:p>
          <a:p>
            <a:r>
              <a:rPr lang="pt-BR" dirty="0"/>
              <a:t>Oliveiras Gold de Portugal, Lda - 510172466</a:t>
            </a:r>
          </a:p>
          <a:p>
            <a:r>
              <a:rPr lang="pt-BR" dirty="0"/>
              <a:t>Grupo Ferpinta, SA - 501756710</a:t>
            </a:r>
          </a:p>
          <a:p>
            <a:r>
              <a:rPr lang="pt-BR" dirty="0"/>
              <a:t>Radio Popular - Eletrodomésticos, SA – 500674205</a:t>
            </a:r>
          </a:p>
          <a:p>
            <a:r>
              <a:rPr lang="pt-BR" dirty="0">
                <a:solidFill>
                  <a:schemeClr val="accent6">
                    <a:lumMod val="50000"/>
                  </a:schemeClr>
                </a:solidFill>
              </a:rPr>
              <a:t>Spinumviva, Lda - 516195174</a:t>
            </a:r>
          </a:p>
          <a:p>
            <a:endParaRPr lang="pt-BR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878497E-36FB-150A-3ACC-717984D6B351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24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05D8652D-A5A6-8206-FBAF-9BAB8C4884E9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87311C8-1E5E-36A6-01F6-7B976BD7A62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3108781-C4E0-75A8-732B-D813B8A0305A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1956006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F20CF-7CD3-5409-4B45-AA87575FB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F36C71-B3FD-AE5F-BB73-15CAE7E240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E2ED2798-4123-FC10-44C4-2D393612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CF61D8-5E46-AAAD-FCE8-8DFDAAB2065D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Spinumviva, Lda - 516195174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DD33F8-F686-DE73-BBE2-7DD25BC7BE28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93C79274-E57C-BD91-B282-AEAC834BC36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25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1A3D928-A981-B83E-C7C7-B82FBD2CCE78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183F10D8-14CC-9BD1-E7D5-839A23503754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04DAB624-3D47-5631-92AB-371857467097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200FA77E-7D95-07D5-5CF7-02ED20780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9989" y="3703176"/>
            <a:ext cx="4560411" cy="42597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056A2-C93A-FEBB-654F-80D533089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717" y="1104900"/>
            <a:ext cx="6506483" cy="89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04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42926-4E0C-0ACD-CC38-2C16A89D2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E082A9-FE13-A121-CC5C-FFC872C672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60EEB8B-2290-3702-DCEE-FD55AB040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B93B62F-2DDB-CD1A-486F-68944CBE3AA6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15817347-0AA5-D467-2D7C-D24E6FC8E7F9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26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B99C2F3-A7A3-5085-6424-1E9A5121C497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F827107-84D3-6D29-657B-5915CFC8F77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8D10398-A0A1-959A-CAAE-DD248D0667C9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9BDEEE-BAD6-0CAB-0D30-61E2B68F9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/>
              <a:t>Luís Filipe Montenegro Cardoso de Morais Esteves</a:t>
            </a:r>
          </a:p>
          <a:p>
            <a:r>
              <a:rPr lang="pt-BR" sz="2400" b="1" dirty="0"/>
              <a:t>NIF: </a:t>
            </a:r>
            <a:r>
              <a:rPr lang="pt-BR" sz="2400" dirty="0"/>
              <a:t>205910254</a:t>
            </a:r>
            <a:endParaRPr lang="en-US" sz="2400" dirty="0"/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/>
              <a:t>Carla Maria Rodrigues Neto Montenegro</a:t>
            </a:r>
          </a:p>
          <a:p>
            <a:pPr lvl="2"/>
            <a:r>
              <a:rPr lang="en-US" sz="1600" dirty="0"/>
              <a:t>Comunhão de Adquiridos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Hugo Filipe Neto Montenegro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Diogo Luís Neto Montenegro</a:t>
            </a:r>
          </a:p>
          <a:p>
            <a:r>
              <a:rPr lang="en-US" sz="2400" b="1" dirty="0"/>
              <a:t>Address</a:t>
            </a:r>
            <a:r>
              <a:rPr lang="en-US" sz="2400" dirty="0"/>
              <a:t>: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Avenida 8, nº 320</a:t>
            </a:r>
          </a:p>
          <a:p>
            <a:pPr lvl="1"/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4500 - 205 Espinho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/>
              <a:t>Email</a:t>
            </a:r>
            <a:r>
              <a:rPr lang="en-US" sz="2400" dirty="0"/>
              <a:t>: lmontenegro@spm-advogados.com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404789B-1AE0-2A4B-B75D-87E19CD49AA5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Lawyer - 44944P</a:t>
            </a:r>
          </a:p>
          <a:p>
            <a:pPr lvl="1"/>
            <a:r>
              <a:rPr lang="en-US" sz="2000" dirty="0"/>
              <a:t>Lawyer – Founder and Partner of SP&amp;M law firm - Porto (50%)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pPr lvl="1"/>
            <a:r>
              <a:rPr lang="pt-BR" sz="2000" dirty="0"/>
              <a:t>Oliveiras Gold de Portugal, Lda (25%) - Bragança</a:t>
            </a:r>
          </a:p>
          <a:p>
            <a:pPr lvl="1"/>
            <a:r>
              <a:rPr lang="en-US" sz="2000" dirty="0"/>
              <a:t>Luimonteago, Lda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2076007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3442D-181A-B2CF-8539-CDFDFCE72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842915-8B30-7A07-2D93-DB4F36EB8D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43EB2AF-4FD3-9C94-0076-E547C7A45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2B6794F-42BA-A88E-F53E-555ED0E21E69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Spinumviva, Lda - 516195174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DF4BB8-111A-97F7-E5AD-4DF898A6CF5B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pt-BR" sz="2400" dirty="0"/>
              <a:t>2025-03-05   Cessação de funções de membro(s) do(s) orgão(s) social(ais)</a:t>
            </a:r>
          </a:p>
          <a:p>
            <a:pPr marL="0" indent="0">
              <a:buNone/>
            </a:pPr>
            <a:r>
              <a:rPr lang="pt-BR" sz="2400" dirty="0"/>
              <a:t>2024-10-11   Prestação de contas individual - 2023</a:t>
            </a:r>
          </a:p>
          <a:p>
            <a:pPr marL="0" indent="0">
              <a:buNone/>
            </a:pPr>
            <a:r>
              <a:rPr lang="pt-BR" sz="2400" dirty="0"/>
              <a:t>2024-05-14   Alterações ao contrato de sociedade</a:t>
            </a:r>
          </a:p>
          <a:p>
            <a:pPr marL="0" indent="0">
              <a:buNone/>
            </a:pPr>
            <a:r>
              <a:rPr lang="pt-BR" sz="2400" dirty="0"/>
              <a:t>2023-07-13   Prestação de contas individual - 2022</a:t>
            </a:r>
          </a:p>
          <a:p>
            <a:pPr marL="0" indent="0">
              <a:buNone/>
            </a:pPr>
            <a:r>
              <a:rPr lang="pt-BR" sz="2400" dirty="0"/>
              <a:t>2023-06-22   Designação de membro(s) de orgão(s) social(ais)</a:t>
            </a:r>
          </a:p>
          <a:p>
            <a:pPr marL="0" indent="0">
              <a:buNone/>
            </a:pPr>
            <a:r>
              <a:rPr lang="pt-BR" sz="2400" dirty="0"/>
              <a:t>2022-09-05   Cessação de funções de membro(s) do(s) orgão(s) social(ais)</a:t>
            </a:r>
          </a:p>
          <a:p>
            <a:pPr marL="0" indent="0">
              <a:buNone/>
            </a:pPr>
            <a:r>
              <a:rPr lang="pt-BR" sz="2400" dirty="0"/>
              <a:t>2022-07-15   Prestação de contas individual - 2021</a:t>
            </a:r>
          </a:p>
          <a:p>
            <a:pPr marL="0" indent="0">
              <a:buNone/>
            </a:pPr>
            <a:r>
              <a:rPr lang="pt-BR" sz="2400" dirty="0"/>
              <a:t>2022-03-16   Alterações ao contrato de sociedade e designação de membro(s) de orgão(s) social(ais)</a:t>
            </a:r>
          </a:p>
          <a:p>
            <a:pPr marL="0" indent="0">
              <a:buNone/>
            </a:pPr>
            <a:r>
              <a:rPr lang="pt-BR" sz="2400" dirty="0"/>
              <a:t>2021-01-22   Constituição de sociedade, designação de membro(s) de órgão(s) social(ais)</a:t>
            </a: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38980B7B-5E57-1FEA-2899-CE5B34831060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27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879CF47-5A50-C1AA-F54C-111CB8D70F43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A88F08-D0D9-7EFD-2012-4A5560945DB8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E206D807-973E-15D2-3A7B-E3969945246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231253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D63AB-E314-1A12-18D0-BE1EB7CB1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675F7E-267A-0C30-C613-BC2E9CC3BE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F801CF5D-9BFC-ED8E-90F2-9800D2416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690B24-E004-8C54-FCC6-0609C94FBE17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4800" b="1" dirty="0"/>
              <a:t>Spinumviva, Lda - 516195174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4EBD9F-BD6F-E6A0-14BD-91E3A20B1D87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F712E059-D2D5-1D9C-710B-D49CB6BDF55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28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3EDCA652-8D11-3C1A-09AB-6049B436BBE8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817314F-1C84-91EC-804D-39C777373B3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4AD2EBE8-A96D-EDA9-96A5-8081B2B7C0B4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46FED00E-2005-8701-284B-91029A3716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1682" y="2679043"/>
            <a:ext cx="10679118" cy="63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1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BA62-F35C-40F3-5285-BD583D04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71B125-1B60-7894-5217-AC2EB5C9A5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491EC95-7DEF-5A9D-1F87-DF1F5CD4B2D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02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93F7A212-91D7-A370-01F6-CCC181AD2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764B60-9795-D556-D77B-EBEA53C3D5B5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$</a:t>
            </a:r>
            <a:r>
              <a:rPr lang="en-US" sz="4800" b="1" dirty="0" err="1"/>
              <a:t>whoami</a:t>
            </a:r>
            <a:endParaRPr lang="en-BS" sz="48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6912-9F1E-5358-15C6-B7304D577B0F}"/>
              </a:ext>
            </a:extLst>
          </p:cNvPr>
          <p:cNvSpPr txBox="1">
            <a:spLocks/>
          </p:cNvSpPr>
          <p:nvPr/>
        </p:nvSpPr>
        <p:spPr>
          <a:xfrm>
            <a:off x="1012654" y="2827337"/>
            <a:ext cx="16665746" cy="59578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S" sz="4400" dirty="0"/>
              <a:t>👓 </a:t>
            </a:r>
            <a:r>
              <a:rPr lang="en-US" sz="4400" dirty="0"/>
              <a:t>Pedro Vieira</a:t>
            </a:r>
            <a:endParaRPr lang="en-US" sz="4400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BS" sz="4400" dirty="0"/>
              <a:t>🔐 </a:t>
            </a:r>
            <a:r>
              <a:rPr lang="en-US" sz="4400" dirty="0"/>
              <a:t>Cybersecurity Engineer</a:t>
            </a:r>
          </a:p>
          <a:p>
            <a:pPr marL="0" indent="0">
              <a:buNone/>
            </a:pPr>
            <a:r>
              <a:rPr lang="en-BS" sz="4400" dirty="0"/>
              <a:t>🕵️ </a:t>
            </a:r>
            <a:r>
              <a:rPr lang="en-US" sz="4400" dirty="0"/>
              <a:t>OSINT </a:t>
            </a:r>
          </a:p>
          <a:p>
            <a:pPr marL="0" indent="0">
              <a:buNone/>
            </a:pPr>
            <a:r>
              <a:rPr lang="en-US" sz="4400" dirty="0"/>
              <a:t>✒️ Full stack developer</a:t>
            </a:r>
          </a:p>
          <a:p>
            <a:pPr marL="0" indent="0">
              <a:buNone/>
            </a:pPr>
            <a:r>
              <a:rPr lang="en-BS" sz="4400" dirty="0"/>
              <a:t>👨‍🏫 </a:t>
            </a:r>
            <a:r>
              <a:rPr lang="en-US" sz="4400" dirty="0"/>
              <a:t>Public Speaker</a:t>
            </a:r>
            <a:endParaRPr lang="en-BS" sz="4400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6D4DDBF-A33E-1E97-1548-797CA3E7005C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B806101B-36C1-568E-7483-13BCA4137D7A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25DA6B6-F372-E232-DC9E-FE09BA693453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12" name="Picture 11" descr="Cartoon character standing at a podium with flags behind him&#10;&#10;AI-generated content may be incorrect.">
            <a:extLst>
              <a:ext uri="{FF2B5EF4-FFF2-40B4-BE49-F238E27FC236}">
                <a16:creationId xmlns:a16="http://schemas.microsoft.com/office/drawing/2014/main" id="{4884F93F-7623-61CA-41E8-DA2F6B909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0" y="2945306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93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04843-AC95-392A-01A1-46EC5164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2D7A4C-DB7D-1BE4-8783-B3A0A75BEE6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94F117F-D5DB-CB37-652B-A30EF6A8C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E98AB6D-2139-2015-693D-25EA282CDB1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B61803D2-61EB-E8DD-DD05-9C42EBAAD17B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29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7688CD25-DEDB-E358-173C-90A93EF7038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EC722C21-8BF2-E7EF-7D2E-7AB10B6A7446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617067B6-72D5-2338-974D-80B5EDD9F964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C9CA1B-A7DB-3838-7FA2-24CC010B8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3" y="2644416"/>
            <a:ext cx="8185493" cy="6004284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Full Name</a:t>
            </a:r>
            <a:r>
              <a:rPr lang="en-US" sz="2400" dirty="0"/>
              <a:t>: </a:t>
            </a:r>
            <a:r>
              <a:rPr lang="pt-BR" sz="2400" dirty="0"/>
              <a:t>Luís Filipe Montenegro Cardoso de Morais Esteves</a:t>
            </a:r>
          </a:p>
          <a:p>
            <a:r>
              <a:rPr lang="pt-BR" sz="2400" b="1" dirty="0"/>
              <a:t>NIF: </a:t>
            </a:r>
            <a:r>
              <a:rPr lang="pt-BR" sz="2400" dirty="0"/>
              <a:t>205910254</a:t>
            </a:r>
            <a:endParaRPr lang="en-US" sz="2400" dirty="0"/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 - </a:t>
            </a:r>
            <a:r>
              <a:rPr lang="pt-BR" sz="2000" dirty="0"/>
              <a:t>Carla Maria Rodrigues Neto Montenegro</a:t>
            </a:r>
          </a:p>
          <a:p>
            <a:pPr lvl="2"/>
            <a:r>
              <a:rPr lang="en-US" sz="1600" dirty="0"/>
              <a:t>Comunhão de Adquiridos</a:t>
            </a:r>
          </a:p>
          <a:p>
            <a:pPr lvl="1"/>
            <a:r>
              <a:rPr lang="en-US" sz="2000" dirty="0"/>
              <a:t>Hugo Filipe Neto Montenegro</a:t>
            </a:r>
          </a:p>
          <a:p>
            <a:pPr lvl="1"/>
            <a:r>
              <a:rPr lang="en-US" sz="2000" dirty="0"/>
              <a:t>Diogo Luís Neto Montenegro</a:t>
            </a:r>
          </a:p>
          <a:p>
            <a:r>
              <a:rPr lang="en-US" sz="2400" b="1" dirty="0"/>
              <a:t>Address</a:t>
            </a:r>
            <a:r>
              <a:rPr lang="en-US" sz="2400" dirty="0"/>
              <a:t>:</a:t>
            </a:r>
          </a:p>
          <a:p>
            <a:pPr lvl="1"/>
            <a:r>
              <a:rPr lang="pt-BR" sz="2000" dirty="0"/>
              <a:t>Avenida 8, nº 320</a:t>
            </a:r>
          </a:p>
          <a:p>
            <a:pPr lvl="1"/>
            <a:r>
              <a:rPr lang="pt-BR" sz="2000" dirty="0"/>
              <a:t>4500 - 205 Espinho</a:t>
            </a:r>
            <a:endParaRPr lang="en-US" sz="2000" dirty="0"/>
          </a:p>
          <a:p>
            <a:r>
              <a:rPr lang="en-US" sz="2400" b="1" dirty="0"/>
              <a:t>Email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lmontenegro@spm-advogados.com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spinumviva@gmail.com</a:t>
            </a:r>
          </a:p>
          <a:p>
            <a:r>
              <a:rPr lang="en-US" sz="2400" b="1" dirty="0"/>
              <a:t>Phone: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968575793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925160873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D02CC54-77CA-1011-E16F-EDEC1C1B7BCB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Lawyer - 44944P</a:t>
            </a:r>
          </a:p>
          <a:p>
            <a:pPr lvl="1"/>
            <a:r>
              <a:rPr lang="en-US" sz="2000" dirty="0"/>
              <a:t>Lawyer – Founder and Partner of SP&amp;M law firm - Porto (50%)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pPr lvl="1"/>
            <a:r>
              <a:rPr lang="pt-BR" sz="2000" dirty="0"/>
              <a:t>Oliveiras Gold de Portugal, Lda (25%) - Bragança</a:t>
            </a:r>
          </a:p>
          <a:p>
            <a:pPr lvl="1"/>
            <a:r>
              <a:rPr lang="en-US" sz="2000" dirty="0"/>
              <a:t>Luimonteago, Lda (95%) - Barcelos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952747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3AF5A-A3CE-FB4F-8D73-3A690142E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E858D9-99E3-C490-AD4E-7FFCA620D9CE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C3775A4-B7FC-96AE-B4A5-8BB39CAB1032}"/>
              </a:ext>
            </a:extLst>
          </p:cNvPr>
          <p:cNvSpPr txBox="1"/>
          <p:nvPr/>
        </p:nvSpPr>
        <p:spPr>
          <a:xfrm>
            <a:off x="1028700" y="3013229"/>
            <a:ext cx="12112197" cy="1850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6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Future / Takeaways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04C53284-8A4C-F0E4-23B4-C00C28F90402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2C1B4CC-82E4-596E-1193-4055680113C2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79E4DD5-8765-6598-70B7-D6A6FDBA2271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C7550109-F88F-0192-AFD0-0CA8FFE9D47F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30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3B43F5D2-8E17-EDCF-46CF-8FF418A74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54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6E56B-1E85-65E2-81F7-BA4525B91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1AB2B2-C0E1-739C-082B-4CABD68FEBB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3145EBB-EB79-1C90-1159-FBC41D0CC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62D2C9-F6DE-6C91-2771-0303290A0B5D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74455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Questions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619FBC-5986-2C80-B81A-B96329373D0D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7445546" cy="18597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How to get more info on public servants?</a:t>
            </a:r>
          </a:p>
          <a:p>
            <a:r>
              <a:rPr lang="pt-BR" dirty="0"/>
              <a:t>Tax declaration?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D8E351B1-15D8-94C0-FF3D-99259EE74D1B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6736E878-CEF2-4861-3925-29B03E0522D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471725BB-C28A-8685-4FBE-A9508FB27C2E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7EF37BCB-9C16-D7C9-616D-40E2072BC18F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5D80FB4-C9BF-1AE8-49B2-044C66C86BFA}"/>
              </a:ext>
            </a:extLst>
          </p:cNvPr>
          <p:cNvSpPr txBox="1">
            <a:spLocks/>
          </p:cNvSpPr>
          <p:nvPr/>
        </p:nvSpPr>
        <p:spPr>
          <a:xfrm>
            <a:off x="856506" y="4041520"/>
            <a:ext cx="74455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Wishes</a:t>
            </a:r>
            <a:endParaRPr lang="en-BS" sz="4800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A7BC8A4-104A-AF12-E5FA-EC4384D8FAEF}"/>
              </a:ext>
            </a:extLst>
          </p:cNvPr>
          <p:cNvSpPr txBox="1">
            <a:spLocks/>
          </p:cNvSpPr>
          <p:nvPr/>
        </p:nvSpPr>
        <p:spPr>
          <a:xfrm>
            <a:off x="860254" y="5073009"/>
            <a:ext cx="7445546" cy="337209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Database of companies</a:t>
            </a:r>
          </a:p>
          <a:p>
            <a:pPr lvl="1"/>
            <a:r>
              <a:rPr lang="pt-BR" dirty="0"/>
              <a:t>Multiple sources</a:t>
            </a:r>
          </a:p>
          <a:p>
            <a:pPr lvl="1"/>
            <a:r>
              <a:rPr lang="pt-BR" dirty="0"/>
              <a:t>Search by persons</a:t>
            </a:r>
          </a:p>
          <a:p>
            <a:pPr lvl="1"/>
            <a:r>
              <a:rPr lang="en-US" dirty="0"/>
              <a:t>Network visualization</a:t>
            </a:r>
          </a:p>
          <a:p>
            <a:pPr lvl="2"/>
            <a:r>
              <a:rPr lang="pt-BR" dirty="0"/>
              <a:t>Companies</a:t>
            </a:r>
          </a:p>
          <a:p>
            <a:pPr lvl="2"/>
            <a:r>
              <a:rPr lang="pt-BR" dirty="0"/>
              <a:t>Persons</a:t>
            </a:r>
          </a:p>
          <a:p>
            <a:endParaRPr lang="pt-BR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DB8A1F3-5E88-343E-727D-BE20E95D2A2B}"/>
              </a:ext>
            </a:extLst>
          </p:cNvPr>
          <p:cNvSpPr txBox="1">
            <a:spLocks/>
          </p:cNvSpPr>
          <p:nvPr/>
        </p:nvSpPr>
        <p:spPr>
          <a:xfrm>
            <a:off x="8561172" y="4744517"/>
            <a:ext cx="8698128" cy="7979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Transparency on all politicians/ public serveants.</a:t>
            </a:r>
          </a:p>
        </p:txBody>
      </p:sp>
    </p:spTree>
    <p:extLst>
      <p:ext uri="{BB962C8B-B14F-4D97-AF65-F5344CB8AC3E}">
        <p14:creationId xmlns:p14="http://schemas.microsoft.com/office/powerpoint/2010/main" val="18090445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4FB7B-5D81-D2AC-519C-EFE78C221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C99E49-A39D-AEF0-426F-CBD1FCA5D2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CEE7BC6C-FBB4-4A10-47F0-B68C3698B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8699E9E9-AF27-F633-F965-2A0A440FDE3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B0641C97-7C54-53C8-4B79-E6457B31A2E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37CD03DC-B609-55DE-5D26-4CC3D1BBCA20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42A2369F-68A0-E00C-AC11-29A9BBAA4D0B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BC49524E-C3D7-8AD1-2B63-4E391CE20084}"/>
              </a:ext>
            </a:extLst>
          </p:cNvPr>
          <p:cNvSpPr/>
          <p:nvPr/>
        </p:nvSpPr>
        <p:spPr>
          <a:xfrm>
            <a:off x="11601508" y="1912631"/>
            <a:ext cx="4652055" cy="6106516"/>
          </a:xfrm>
          <a:custGeom>
            <a:avLst/>
            <a:gdLst/>
            <a:ahLst/>
            <a:cxnLst/>
            <a:rect l="l" t="t" r="r" b="b"/>
            <a:pathLst>
              <a:path w="4652055" h="6106516">
                <a:moveTo>
                  <a:pt x="0" y="0"/>
                </a:moveTo>
                <a:lnTo>
                  <a:pt x="4652055" y="0"/>
                </a:lnTo>
                <a:lnTo>
                  <a:pt x="4652055" y="6106516"/>
                </a:lnTo>
                <a:lnTo>
                  <a:pt x="0" y="61065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5D1B4AF-308B-1CFD-0BD5-1ADE7342A1AC}"/>
              </a:ext>
            </a:extLst>
          </p:cNvPr>
          <p:cNvSpPr/>
          <p:nvPr/>
        </p:nvSpPr>
        <p:spPr>
          <a:xfrm>
            <a:off x="9722613" y="3588656"/>
            <a:ext cx="2597247" cy="4793577"/>
          </a:xfrm>
          <a:custGeom>
            <a:avLst/>
            <a:gdLst/>
            <a:ahLst/>
            <a:cxnLst/>
            <a:rect l="l" t="t" r="r" b="b"/>
            <a:pathLst>
              <a:path w="2597247" h="4793577">
                <a:moveTo>
                  <a:pt x="0" y="0"/>
                </a:moveTo>
                <a:lnTo>
                  <a:pt x="2597247" y="0"/>
                </a:lnTo>
                <a:lnTo>
                  <a:pt x="2597247" y="4793577"/>
                </a:lnTo>
                <a:lnTo>
                  <a:pt x="0" y="47935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1CA009EC-3268-3144-53C1-E59D76CC507C}"/>
              </a:ext>
            </a:extLst>
          </p:cNvPr>
          <p:cNvSpPr txBox="1"/>
          <p:nvPr/>
        </p:nvSpPr>
        <p:spPr>
          <a:xfrm>
            <a:off x="1028700" y="240357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 b="1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ARTIFICIAL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9BA37878-9782-9813-6C37-60425B3FE4DB}"/>
              </a:ext>
            </a:extLst>
          </p:cNvPr>
          <p:cNvSpPr txBox="1"/>
          <p:nvPr/>
        </p:nvSpPr>
        <p:spPr>
          <a:xfrm>
            <a:off x="922037" y="4914900"/>
            <a:ext cx="8322820" cy="3425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32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Use available technologies but check facts. </a:t>
            </a:r>
          </a:p>
          <a:p>
            <a:pPr algn="ctr">
              <a:lnSpc>
                <a:spcPts val="2380"/>
              </a:lnSpc>
            </a:pPr>
            <a:endParaRPr lang="en-US" sz="3200" b="1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endParaRPr lang="en-US" sz="3200" b="1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r>
              <a:rPr lang="en-US" sz="3200" b="1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Always check facts</a:t>
            </a:r>
            <a:r>
              <a:rPr lang="en-US" sz="32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ctr">
              <a:lnSpc>
                <a:spcPts val="2380"/>
              </a:lnSpc>
            </a:pPr>
            <a:endParaRPr lang="en-US" sz="32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endParaRPr lang="en-US" sz="32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endParaRPr lang="en-US" sz="32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endParaRPr lang="en-US" sz="32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r>
              <a:rPr lang="en-US" sz="3200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IA is more than ChatGPT. Grok, Claude, …</a:t>
            </a:r>
          </a:p>
          <a:p>
            <a:pPr algn="ctr">
              <a:lnSpc>
                <a:spcPts val="2380"/>
              </a:lnSpc>
            </a:pPr>
            <a:endParaRPr lang="en-US" sz="3200" dirty="0">
              <a:solidFill>
                <a:srgbClr val="34343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2380"/>
              </a:lnSpc>
            </a:pPr>
            <a:r>
              <a:rPr lang="en-US" sz="3200" b="1" u="sng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Use them all.</a:t>
            </a: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8280D18-AE8F-5A25-EE0A-1060E98F33C1}"/>
              </a:ext>
            </a:extLst>
          </p:cNvPr>
          <p:cNvSpPr txBox="1"/>
          <p:nvPr/>
        </p:nvSpPr>
        <p:spPr>
          <a:xfrm>
            <a:off x="1055075" y="3293381"/>
            <a:ext cx="7072639" cy="120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633803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A744-132D-8C8E-A1F4-587581AE3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3E263F-7538-415F-C63E-A25001A401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3A9195C-2581-0506-7A28-62EC232E4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1B0699DA-C25F-686A-4DEB-DE49F24F59D5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7710BCB4-4E86-B96D-0DDE-12BACAEB821E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2D7EDEEB-6D5E-BBB1-C67D-423D06977F41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95D69321-316F-9F99-DB85-3887DABD658A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E52D9C8-AE4A-F17F-D0CD-0E78A8D64279}"/>
              </a:ext>
            </a:extLst>
          </p:cNvPr>
          <p:cNvSpPr txBox="1"/>
          <p:nvPr/>
        </p:nvSpPr>
        <p:spPr>
          <a:xfrm>
            <a:off x="171983" y="2086544"/>
            <a:ext cx="10877017" cy="6557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Q&amp;A</a:t>
            </a:r>
          </a:p>
        </p:txBody>
      </p:sp>
      <p:pic>
        <p:nvPicPr>
          <p:cNvPr id="7" name="Picture 6" descr="Cartoon person in a suit and glasses&#10;&#10;AI-generated content may be incorrect.">
            <a:extLst>
              <a:ext uri="{FF2B5EF4-FFF2-40B4-BE49-F238E27FC236}">
                <a16:creationId xmlns:a16="http://schemas.microsoft.com/office/drawing/2014/main" id="{F3AE502E-36E2-3C74-63EE-BC6A76CBC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069" y="2204526"/>
            <a:ext cx="6321731" cy="63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17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4A65F-9EEC-7465-33DC-43B1ED6A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38948F4-1173-7586-88A1-F20915F8A7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DBE54FE-F9C6-BEB1-8572-A70458D4C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212E4E63-B4CD-E5D9-5451-09DBB1C76F87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D495EF5A-CB0C-4807-9907-EEFDA1D38492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3D1FA6E-CC6E-E053-A843-E786FFABE5D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0171807F-0416-EF22-1F23-A5191AF22257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FC18B0D-0A3F-C316-63C1-96B0AEF6DBF3}"/>
              </a:ext>
            </a:extLst>
          </p:cNvPr>
          <p:cNvSpPr txBox="1"/>
          <p:nvPr/>
        </p:nvSpPr>
        <p:spPr>
          <a:xfrm>
            <a:off x="171983" y="3661318"/>
            <a:ext cx="17963617" cy="30823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619759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435F8-4D75-F60C-AD54-597C6ADA5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4699A19-5313-96D1-675A-9276B23BA61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38BAD18-ADCF-FAEF-7A89-651D4DA22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952B5815-409D-9AE2-7EDD-2FA51046CA55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01</a:t>
            </a: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39A12E2-DD66-14B7-1FC3-416F4B56FBEB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91C00B92-9D5B-F6EC-1C12-7AC5675E2CA6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D4322F43-7CF0-485A-C0E3-7E5F220370BF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9B1996C8-C6C0-E34B-1608-3C7E37EA7B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5928663"/>
              </p:ext>
            </p:extLst>
          </p:nvPr>
        </p:nvGraphicFramePr>
        <p:xfrm>
          <a:off x="666750" y="1587381"/>
          <a:ext cx="5657850" cy="2317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do Governo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Membros do Governo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Primeiro-Ministro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Redes sociais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17F0CB58-E877-C3F2-E2F5-0F27F0DD0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3" y="2252866"/>
            <a:ext cx="1560413" cy="1457528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A9D2F826-99F3-0D59-FA31-B79022CFBF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1657371"/>
              </p:ext>
            </p:extLst>
          </p:nvPr>
        </p:nvGraphicFramePr>
        <p:xfrm>
          <a:off x="677334" y="3999664"/>
          <a:ext cx="5647266" cy="2317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266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da Assembleia da República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Deputados em funções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Pessoal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Registo de interesses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Participação em empresas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Dados Abertos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0" name="Picture 9">
            <a:hlinkClick r:id="rId15"/>
            <a:extLst>
              <a:ext uri="{FF2B5EF4-FFF2-40B4-BE49-F238E27FC236}">
                <a16:creationId xmlns:a16="http://schemas.microsoft.com/office/drawing/2014/main" id="{42A66522-83EB-E2A5-7B06-31E5AAEEA9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  <p:graphicFrame>
        <p:nvGraphicFramePr>
          <p:cNvPr id="16" name="Table 5">
            <a:extLst>
              <a:ext uri="{FF2B5EF4-FFF2-40B4-BE49-F238E27FC236}">
                <a16:creationId xmlns:a16="http://schemas.microsoft.com/office/drawing/2014/main" id="{9694B3C6-8CBB-234F-910D-AD399204C7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2911479"/>
              </p:ext>
            </p:extLst>
          </p:nvPr>
        </p:nvGraphicFramePr>
        <p:xfrm>
          <a:off x="666750" y="6591300"/>
          <a:ext cx="5657850" cy="3049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BASE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Portal BASE centraliza a informação sobre os contratos públicos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7"/>
                        </a:rPr>
                        <a:t>link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Anúncios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Entidades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Empresas e Pessoas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Indicadores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7" name="Picture 16">
            <a:hlinkClick r:id="rId17"/>
            <a:extLst>
              <a:ext uri="{FF2B5EF4-FFF2-40B4-BE49-F238E27FC236}">
                <a16:creationId xmlns:a16="http://schemas.microsoft.com/office/drawing/2014/main" id="{F213EA92-6F0C-0C7E-FB9B-66CA1999D2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7012" y="7256785"/>
            <a:ext cx="1560413" cy="1457528"/>
          </a:xfrm>
          <a:prstGeom prst="rect">
            <a:avLst/>
          </a:prstGeom>
        </p:spPr>
      </p:pic>
      <p:graphicFrame>
        <p:nvGraphicFramePr>
          <p:cNvPr id="24" name="Table 5">
            <a:extLst>
              <a:ext uri="{FF2B5EF4-FFF2-40B4-BE49-F238E27FC236}">
                <a16:creationId xmlns:a16="http://schemas.microsoft.com/office/drawing/2014/main" id="{3052683D-0C37-6B0D-DBFD-BE0C4CD74F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6665916"/>
              </p:ext>
            </p:extLst>
          </p:nvPr>
        </p:nvGraphicFramePr>
        <p:xfrm>
          <a:off x="6504863" y="1610122"/>
          <a:ext cx="5657849" cy="22947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137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3780712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1267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Publicações de Atos Societários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8035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Consultar e pesquisar todas as publicações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25" name="Picture 24">
            <a:hlinkClick r:id="rId24"/>
            <a:extLst>
              <a:ext uri="{FF2B5EF4-FFF2-40B4-BE49-F238E27FC236}">
                <a16:creationId xmlns:a16="http://schemas.microsoft.com/office/drawing/2014/main" id="{8F861543-C542-E3AD-F87A-6C70A506F65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85125" y="2275607"/>
            <a:ext cx="1560413" cy="1457528"/>
          </a:xfrm>
          <a:prstGeom prst="rect">
            <a:avLst/>
          </a:prstGeom>
        </p:spPr>
      </p:pic>
      <p:graphicFrame>
        <p:nvGraphicFramePr>
          <p:cNvPr id="27" name="Table 5">
            <a:extLst>
              <a:ext uri="{FF2B5EF4-FFF2-40B4-BE49-F238E27FC236}">
                <a16:creationId xmlns:a16="http://schemas.microsoft.com/office/drawing/2014/main" id="{54B31559-0154-146A-BE4C-265C03E715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4248335"/>
              </p:ext>
            </p:extLst>
          </p:nvPr>
        </p:nvGraphicFramePr>
        <p:xfrm>
          <a:off x="6491642" y="3999664"/>
          <a:ext cx="5671069" cy="2317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35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3780711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6136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8213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 alternativo – DRE Tretas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28" name="Picture 27">
            <a:hlinkClick r:id="rId28"/>
            <a:extLst>
              <a:ext uri="{FF2B5EF4-FFF2-40B4-BE49-F238E27FC236}">
                <a16:creationId xmlns:a16="http://schemas.microsoft.com/office/drawing/2014/main" id="{14B4DD32-DDF5-B2B6-BECB-915A3181E75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92264" y="4665149"/>
            <a:ext cx="1554697" cy="1457528"/>
          </a:xfrm>
          <a:prstGeom prst="rect">
            <a:avLst/>
          </a:prstGeom>
        </p:spPr>
      </p:pic>
      <p:graphicFrame>
        <p:nvGraphicFramePr>
          <p:cNvPr id="30" name="Table 5">
            <a:extLst>
              <a:ext uri="{FF2B5EF4-FFF2-40B4-BE49-F238E27FC236}">
                <a16:creationId xmlns:a16="http://schemas.microsoft.com/office/drawing/2014/main" id="{FA5D1684-8F1C-3348-35C8-745D1B2C81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4567494"/>
              </p:ext>
            </p:extLst>
          </p:nvPr>
        </p:nvGraphicFramePr>
        <p:xfrm>
          <a:off x="6504862" y="6591300"/>
          <a:ext cx="5657849" cy="3049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30685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subvenções e benefícios públicos e de doações (IGF)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pública de execuções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Venda de Bens Penhorados em Processos Executivos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2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devedores na Segurança Social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Listas de Devedores na Autoridade Tributária e Aduaneira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36" name="Table 5">
            <a:extLst>
              <a:ext uri="{FF2B5EF4-FFF2-40B4-BE49-F238E27FC236}">
                <a16:creationId xmlns:a16="http://schemas.microsoft.com/office/drawing/2014/main" id="{83D4CD2C-A228-44DE-4D18-50128378C8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6710207"/>
              </p:ext>
            </p:extLst>
          </p:nvPr>
        </p:nvGraphicFramePr>
        <p:xfrm>
          <a:off x="12342973" y="1592455"/>
          <a:ext cx="5657849" cy="707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8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336407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https://transparencia.gov.pt/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https://geneall.net/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https://www.einforma.pt/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https://www.iberinform.pt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https://www.racius.com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https://www.rigorbiz.pt/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https://www.emailondeck.com/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https://temp-mail.org/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https://www.playmakerstats.com/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https://www.pai.pt/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5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E553E-89F8-CA97-4A4E-85D750C4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FA1D89-CCB6-30C0-EDDB-C1BBB7AE90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B39B382-58B5-611E-995B-7EA27FF0DCD9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03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F5BAEA1-85F7-FC73-B5B5-35008AD03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BA34C79-A73F-DD48-55DF-786B0D2CEA19}"/>
              </a:ext>
            </a:extLst>
          </p:cNvPr>
          <p:cNvSpPr txBox="1">
            <a:spLocks/>
          </p:cNvSpPr>
          <p:nvPr/>
        </p:nvSpPr>
        <p:spPr>
          <a:xfrm>
            <a:off x="784054" y="1638300"/>
            <a:ext cx="169324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Agenda</a:t>
            </a:r>
            <a:endParaRPr lang="en-BS" sz="4800" b="1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849406"/>
              </p:ext>
            </p:extLst>
          </p:nvPr>
        </p:nvGraphicFramePr>
        <p:xfrm>
          <a:off x="950912" y="2757342"/>
          <a:ext cx="16765588" cy="6043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FB0BC25D-BE20-5C6D-859E-449B6B84628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C3D8A83F-890F-BDBA-6D6D-2A8E70638BAF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C887CE1B-0A29-B387-030B-438A22F027DD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</p:spTree>
    <p:extLst>
      <p:ext uri="{BB962C8B-B14F-4D97-AF65-F5344CB8AC3E}">
        <p14:creationId xmlns:p14="http://schemas.microsoft.com/office/powerpoint/2010/main" val="26516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BDAD-53B6-507C-58BA-39077964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131D29-8EE0-0E0C-2FEB-5654FD471AB0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76D6D14-245C-8EB1-91D6-B411764795EE}"/>
              </a:ext>
            </a:extLst>
          </p:cNvPr>
          <p:cNvSpPr txBox="1"/>
          <p:nvPr/>
        </p:nvSpPr>
        <p:spPr>
          <a:xfrm>
            <a:off x="1735550" y="4352841"/>
            <a:ext cx="12112197" cy="2105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38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OSINT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1C68639-F516-DACF-DE8C-3BE3C58B0670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25374F4-114D-F3DF-5DAF-21CF34F4713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8FF3235-08E9-39C5-82CF-E349D17EB312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18A7459-5218-4486-B6AD-132D1D374119}"/>
              </a:ext>
            </a:extLst>
          </p:cNvPr>
          <p:cNvSpPr txBox="1"/>
          <p:nvPr/>
        </p:nvSpPr>
        <p:spPr>
          <a:xfrm>
            <a:off x="16253563" y="8991600"/>
            <a:ext cx="1005737" cy="25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4</a:t>
            </a:r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43FDEBF2-02C9-D6F6-D878-75074E868370}"/>
              </a:ext>
            </a:extLst>
          </p:cNvPr>
          <p:cNvSpPr/>
          <p:nvPr/>
        </p:nvSpPr>
        <p:spPr>
          <a:xfrm>
            <a:off x="9144000" y="3024871"/>
            <a:ext cx="6899120" cy="4237257"/>
          </a:xfrm>
          <a:custGeom>
            <a:avLst/>
            <a:gdLst/>
            <a:ahLst/>
            <a:cxnLst/>
            <a:rect l="l" t="t" r="r" b="b"/>
            <a:pathLst>
              <a:path w="4202073" h="2521244">
                <a:moveTo>
                  <a:pt x="0" y="0"/>
                </a:moveTo>
                <a:lnTo>
                  <a:pt x="4202074" y="0"/>
                </a:lnTo>
                <a:lnTo>
                  <a:pt x="4202074" y="2521245"/>
                </a:lnTo>
                <a:lnTo>
                  <a:pt x="0" y="2521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1DC175F-E977-3791-617B-D2A59E3E2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83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EB913-BEBF-0FF4-6EAC-74B401E8E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1585C5-31F8-C915-9BBC-BB07DEB94E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EA8F85C-6D06-104E-A6F2-3B8CF989A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B0CD6A-C600-6C31-A800-51C4D9E3429B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OSINT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AF59029B-43C8-B8F4-C19F-AC101959136B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05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5DE3F30C-5E7A-A2A2-D456-5BC733614FE7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8D39A7D9-28AC-07F6-2F40-DB1B6123D4D9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7E7CB4B-8E77-24DB-37B6-F09FF26A9813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ED1466-54BC-83F8-A37A-F3156307C12A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21699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Open-source intelligence (OSINT) is the collection and analysis of data gathered from open sources (overt and publicly available sources) to produce actionable intelligence. (Wikipedia)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dirty="0"/>
              <a:t>Gathering information from:</a:t>
            </a:r>
          </a:p>
          <a:p>
            <a:r>
              <a:rPr lang="en-US" dirty="0"/>
              <a:t>government sites</a:t>
            </a:r>
          </a:p>
          <a:p>
            <a:r>
              <a:rPr lang="en-US" dirty="0"/>
              <a:t>search engines (Google, …)</a:t>
            </a:r>
          </a:p>
          <a:p>
            <a:r>
              <a:rPr lang="en-US" dirty="0"/>
              <a:t>social media (Facebook, …)</a:t>
            </a:r>
          </a:p>
          <a:p>
            <a:r>
              <a:rPr lang="en-US" dirty="0"/>
              <a:t>maps</a:t>
            </a:r>
          </a:p>
          <a:p>
            <a:r>
              <a:rPr lang="en-US" dirty="0"/>
              <a:t>…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E5F704C7-BF46-F311-2F60-44421366D0E5}"/>
              </a:ext>
            </a:extLst>
          </p:cNvPr>
          <p:cNvSpPr/>
          <p:nvPr/>
        </p:nvSpPr>
        <p:spPr>
          <a:xfrm>
            <a:off x="13424041" y="2508892"/>
            <a:ext cx="4132897" cy="6143495"/>
          </a:xfrm>
          <a:custGeom>
            <a:avLst/>
            <a:gdLst/>
            <a:ahLst/>
            <a:cxnLst/>
            <a:rect l="l" t="t" r="r" b="b"/>
            <a:pathLst>
              <a:path w="4132897" h="6143495">
                <a:moveTo>
                  <a:pt x="0" y="0"/>
                </a:moveTo>
                <a:lnTo>
                  <a:pt x="4132897" y="0"/>
                </a:lnTo>
                <a:lnTo>
                  <a:pt x="4132897" y="6143495"/>
                </a:lnTo>
                <a:lnTo>
                  <a:pt x="0" y="6143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8B31FBB-D9F5-6F72-F3CA-EF075DA0EF40}"/>
              </a:ext>
            </a:extLst>
          </p:cNvPr>
          <p:cNvSpPr txBox="1">
            <a:spLocks/>
          </p:cNvSpPr>
          <p:nvPr/>
        </p:nvSpPr>
        <p:spPr>
          <a:xfrm>
            <a:off x="865170" y="8572500"/>
            <a:ext cx="15468600" cy="6750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And then extract/relate/infer new information with greater value/potential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380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0FCF-B1EA-30CF-AAC5-EB2DC7535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A737FF-1856-B303-72CD-17C44AB84042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A1F6A71-8309-3551-AE9D-FC3C3A643599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87D7337-E67F-13D3-6C40-4F3FAD610A97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79F6B3B-AEC1-C37E-E019-895950E6C3DF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08DCF5A-F254-D8B7-0AF2-50D2D713D515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06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7A07959-45B0-C7C5-0737-1E12C0610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3B038D35-EAC3-5408-E288-31AA3A243D19}"/>
              </a:ext>
            </a:extLst>
          </p:cNvPr>
          <p:cNvSpPr txBox="1"/>
          <p:nvPr/>
        </p:nvSpPr>
        <p:spPr>
          <a:xfrm>
            <a:off x="1735550" y="4352841"/>
            <a:ext cx="12112197" cy="2105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38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Prime Minister</a:t>
            </a:r>
          </a:p>
        </p:txBody>
      </p:sp>
    </p:spTree>
    <p:extLst>
      <p:ext uri="{BB962C8B-B14F-4D97-AF65-F5344CB8AC3E}">
        <p14:creationId xmlns:p14="http://schemas.microsoft.com/office/powerpoint/2010/main" val="331958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62E26-A04B-BE5E-702D-7F8DFA61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AAF556-0429-177F-C0E0-7F726A3C4A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80DEDEF6-6E83-6AA4-5E8F-C2DB2174A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DCA684F-8138-221A-B395-6CF59C1F2D5E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Portal do Governo</a:t>
            </a:r>
            <a:endParaRPr lang="en-BS" sz="4800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AD0BA9-1384-57E8-B796-4595D0A22A4F}"/>
              </a:ext>
            </a:extLst>
          </p:cNvPr>
          <p:cNvSpPr txBox="1">
            <a:spLocks/>
          </p:cNvSpPr>
          <p:nvPr/>
        </p:nvSpPr>
        <p:spPr>
          <a:xfrm>
            <a:off x="860254" y="26209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05B420A9-A729-1A36-F3F8-80E834A4B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1" y="2352907"/>
            <a:ext cx="7010400" cy="6638694"/>
          </a:xfrm>
          <a:prstGeom prst="rect">
            <a:avLst/>
          </a:prstGeom>
        </p:spPr>
      </p:pic>
      <p:sp>
        <p:nvSpPr>
          <p:cNvPr id="14" name="TextBox 15">
            <a:extLst>
              <a:ext uri="{FF2B5EF4-FFF2-40B4-BE49-F238E27FC236}">
                <a16:creationId xmlns:a16="http://schemas.microsoft.com/office/drawing/2014/main" id="{4A9AA05E-D376-F90D-83D0-F4C22C17F180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07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2BA770B-5D17-56CE-DEEC-7E6D48ED3531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B81AA1C3-3FBF-0E29-45EA-521C4029FA2D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F98DFE9B-1B0B-54CA-C085-CC1626277570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DCCD7FBB-849B-514D-2FBF-C95B0CF132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200" y="3692351"/>
            <a:ext cx="4572000" cy="4270549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85D7F5-3628-EB03-7567-DE801056A7CB}"/>
              </a:ext>
            </a:extLst>
          </p:cNvPr>
          <p:cNvSpPr txBox="1">
            <a:spLocks/>
          </p:cNvSpPr>
          <p:nvPr/>
        </p:nvSpPr>
        <p:spPr>
          <a:xfrm>
            <a:off x="1012654" y="2773362"/>
            <a:ext cx="16665746" cy="63706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b="1" dirty="0"/>
              <a:t>Hint</a:t>
            </a:r>
            <a:r>
              <a:rPr lang="pt-BR" dirty="0"/>
              <a:t>: Previous governments, ministers, ...</a:t>
            </a:r>
          </a:p>
        </p:txBody>
      </p:sp>
    </p:spTree>
    <p:extLst>
      <p:ext uri="{BB962C8B-B14F-4D97-AF65-F5344CB8AC3E}">
        <p14:creationId xmlns:p14="http://schemas.microsoft.com/office/powerpoint/2010/main" val="111952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9CCAD-897B-2494-5B78-C88DCBD0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48C274-0544-1430-88CE-86874E74F8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9A34B0D-1C84-0A8F-F2C2-E09F32E26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854" y="495300"/>
            <a:ext cx="1578146" cy="10066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C7F26A4-1D3F-33E9-5810-CE6AB2DA7840}"/>
              </a:ext>
            </a:extLst>
          </p:cNvPr>
          <p:cNvSpPr txBox="1">
            <a:spLocks/>
          </p:cNvSpPr>
          <p:nvPr/>
        </p:nvSpPr>
        <p:spPr>
          <a:xfrm>
            <a:off x="860254" y="1638300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Status</a:t>
            </a:r>
            <a:endParaRPr lang="en-BS" sz="4800" b="1" dirty="0"/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B56531E7-D70E-DF2D-163F-7AF0E11FB133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08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3E6AFD18-10B3-E96E-9278-2B4218BF7886}"/>
              </a:ext>
            </a:extLst>
          </p:cNvPr>
          <p:cNvSpPr txBox="1"/>
          <p:nvPr/>
        </p:nvSpPr>
        <p:spPr>
          <a:xfrm>
            <a:off x="12319860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OPOSEC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59F84DA5-0C91-53C5-3743-07417C4DBBDC}"/>
              </a:ext>
            </a:extLst>
          </p:cNvPr>
          <p:cNvSpPr txBox="1"/>
          <p:nvPr/>
        </p:nvSpPr>
        <p:spPr>
          <a:xfrm>
            <a:off x="13424041" y="654787"/>
            <a:ext cx="847412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BF6B8AC3-E8F9-ED15-2BF0-B465C356208E}"/>
              </a:ext>
            </a:extLst>
          </p:cNvPr>
          <p:cNvSpPr txBox="1"/>
          <p:nvPr/>
        </p:nvSpPr>
        <p:spPr>
          <a:xfrm>
            <a:off x="14528222" y="647700"/>
            <a:ext cx="29215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PRIVATE BUSINESS, PUBLIC FALLOUT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8CCC06-89C5-E078-D5D8-06F134D775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0254" y="2644416"/>
            <a:ext cx="8131346" cy="6004284"/>
          </a:xfrm>
        </p:spPr>
        <p:txBody>
          <a:bodyPr/>
          <a:lstStyle/>
          <a:p>
            <a:r>
              <a:rPr lang="en-US" sz="2400" b="1" dirty="0"/>
              <a:t>Name</a:t>
            </a:r>
            <a:r>
              <a:rPr lang="en-US" sz="2400" dirty="0"/>
              <a:t>: Luís Montenegro</a:t>
            </a:r>
          </a:p>
          <a:p>
            <a:r>
              <a:rPr lang="en-US" sz="2400" b="1" dirty="0"/>
              <a:t>Birth</a:t>
            </a:r>
            <a:r>
              <a:rPr lang="en-US" sz="2400" dirty="0"/>
              <a:t>: 16/02/1973 - Porto</a:t>
            </a:r>
          </a:p>
          <a:p>
            <a:r>
              <a:rPr lang="en-US" sz="2400" b="1" dirty="0"/>
              <a:t>Marital Status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Married</a:t>
            </a:r>
          </a:p>
          <a:p>
            <a:pPr lvl="1"/>
            <a:r>
              <a:rPr lang="en-US" sz="2000" dirty="0"/>
              <a:t>2 children</a:t>
            </a:r>
          </a:p>
          <a:p>
            <a:r>
              <a:rPr lang="en-US" sz="2400" b="1" dirty="0"/>
              <a:t>Education</a:t>
            </a:r>
            <a:r>
              <a:rPr lang="en-US" sz="2400" dirty="0"/>
              <a:t>: </a:t>
            </a:r>
          </a:p>
          <a:p>
            <a:pPr lvl="1"/>
            <a:r>
              <a:rPr lang="pt-BR" sz="2000" dirty="0"/>
              <a:t>Law graduate - Universidade Católica Portuguesa - 1999</a:t>
            </a:r>
          </a:p>
          <a:p>
            <a:pPr lvl="1"/>
            <a:r>
              <a:rPr lang="en-US" sz="2000" dirty="0"/>
              <a:t>Post-graduate degree in Personal Data Protection - INSEAD</a:t>
            </a:r>
          </a:p>
          <a:p>
            <a:pPr lvl="1"/>
            <a:r>
              <a:rPr lang="en-US" sz="2000" dirty="0"/>
              <a:t>Advanced Management Programme - INSEAD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EF41877-8260-BDEB-97C0-5D5DEA4F03C4}"/>
              </a:ext>
            </a:extLst>
          </p:cNvPr>
          <p:cNvSpPr txBox="1">
            <a:spLocks/>
          </p:cNvSpPr>
          <p:nvPr/>
        </p:nvSpPr>
        <p:spPr>
          <a:xfrm>
            <a:off x="9242254" y="2644416"/>
            <a:ext cx="8131346" cy="6004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Previous Job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Lawyer – Founder and Partner of SP&amp;M law firm</a:t>
            </a:r>
          </a:p>
          <a:p>
            <a:pPr lvl="1"/>
            <a:r>
              <a:rPr lang="en-US" sz="2000" dirty="0"/>
              <a:t>Chairman of the General Meeting of the Ferpinta Group</a:t>
            </a:r>
          </a:p>
          <a:p>
            <a:pPr lvl="1"/>
            <a:r>
              <a:rPr lang="en-US" sz="2000" dirty="0"/>
              <a:t>Chairman of the General Meeting of Rádio Popular</a:t>
            </a:r>
          </a:p>
          <a:p>
            <a:r>
              <a:rPr lang="en-US" sz="2400" b="1" dirty="0"/>
              <a:t>Politician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Member and Chairman of the Espinho Municipal Assembly and Councillor</a:t>
            </a:r>
          </a:p>
          <a:p>
            <a:pPr lvl="1"/>
            <a:r>
              <a:rPr lang="en-US" sz="2000" dirty="0"/>
              <a:t>Member of Parliament in 2002, 2005, 2009, 2011, and 2015 (16 years)</a:t>
            </a:r>
          </a:p>
          <a:p>
            <a:pPr lvl="1"/>
            <a:r>
              <a:rPr lang="en-US" sz="2000" dirty="0"/>
              <a:t>President of the PSD Parliamentary Group from 2011 to 2017</a:t>
            </a:r>
          </a:p>
          <a:p>
            <a:pPr lvl="1"/>
            <a:r>
              <a:rPr lang="en-US" sz="2000" dirty="0"/>
              <a:t>Leader of the Social Democrats (PSD) since 28 May 2022</a:t>
            </a:r>
            <a:endParaRPr lang="en-BS" sz="2000" dirty="0"/>
          </a:p>
        </p:txBody>
      </p:sp>
    </p:spTree>
    <p:extLst>
      <p:ext uri="{BB962C8B-B14F-4D97-AF65-F5344CB8AC3E}">
        <p14:creationId xmlns:p14="http://schemas.microsoft.com/office/powerpoint/2010/main" val="203849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2374</Words>
  <Application>Microsoft Office PowerPoint</Application>
  <PresentationFormat>Custom</PresentationFormat>
  <Paragraphs>632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DM Sans</vt:lpstr>
      <vt:lpstr>Cooper Hewitt Bold</vt:lpstr>
      <vt:lpstr>Arial</vt:lpstr>
      <vt:lpstr>Calibri</vt:lpstr>
      <vt:lpstr>Cooper Hewitt</vt:lpstr>
      <vt:lpstr>Aptos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Private Business, Public Fallout</dc:title>
  <cp:lastModifiedBy>Pedro Vieira</cp:lastModifiedBy>
  <cp:revision>80</cp:revision>
  <dcterms:created xsi:type="dcterms:W3CDTF">2006-08-16T00:00:00Z</dcterms:created>
  <dcterms:modified xsi:type="dcterms:W3CDTF">2025-04-27T09:58:59Z</dcterms:modified>
  <dc:identifier>DAGjx1WIT8Y</dc:identifier>
</cp:coreProperties>
</file>